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2"/>
  </p:handoutMasterIdLst>
  <p:sldIdLst>
    <p:sldId id="295" r:id="rId2"/>
    <p:sldId id="256" r:id="rId3"/>
    <p:sldId id="290" r:id="rId4"/>
    <p:sldId id="291" r:id="rId5"/>
    <p:sldId id="258" r:id="rId6"/>
    <p:sldId id="284" r:id="rId7"/>
    <p:sldId id="283" r:id="rId8"/>
    <p:sldId id="257" r:id="rId9"/>
    <p:sldId id="276" r:id="rId10"/>
    <p:sldId id="277" r:id="rId11"/>
    <p:sldId id="278" r:id="rId12"/>
    <p:sldId id="279" r:id="rId13"/>
    <p:sldId id="280" r:id="rId14"/>
    <p:sldId id="288" r:id="rId15"/>
    <p:sldId id="281" r:id="rId16"/>
    <p:sldId id="292" r:id="rId17"/>
    <p:sldId id="282" r:id="rId18"/>
    <p:sldId id="289" r:id="rId19"/>
    <p:sldId id="285" r:id="rId20"/>
    <p:sldId id="274" r:id="rId21"/>
    <p:sldId id="286" r:id="rId22"/>
    <p:sldId id="287" r:id="rId23"/>
    <p:sldId id="269" r:id="rId24"/>
    <p:sldId id="293" r:id="rId25"/>
    <p:sldId id="266" r:id="rId26"/>
    <p:sldId id="271" r:id="rId27"/>
    <p:sldId id="272" r:id="rId28"/>
    <p:sldId id="294" r:id="rId29"/>
    <p:sldId id="262" r:id="rId30"/>
    <p:sldId id="275" r:id="rId31"/>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0C1D424-839F-4B71-BFD6-6C9C35913614}" type="datetimeFigureOut">
              <a:rPr lang="nl-NL" smtClean="0"/>
              <a:t>23-9-2015</a:t>
            </a:fld>
            <a:endParaRPr lang="nl-NL"/>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F594833-B0FB-4AC8-8505-AA9DE0946EE4}" type="slidenum">
              <a:rPr lang="nl-NL" smtClean="0"/>
              <a:t>‹nr.›</a:t>
            </a:fld>
            <a:endParaRPr lang="nl-NL"/>
          </a:p>
        </p:txBody>
      </p:sp>
    </p:spTree>
    <p:extLst>
      <p:ext uri="{BB962C8B-B14F-4D97-AF65-F5344CB8AC3E}">
        <p14:creationId xmlns:p14="http://schemas.microsoft.com/office/powerpoint/2010/main" val="28186556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3">
        <a:schemeClr val="bg1"/>
      </p:bgRef>
    </p:bg>
    <p:spTree>
      <p:nvGrpSpPr>
        <p:cNvPr id="1" name=""/>
        <p:cNvGrpSpPr/>
        <p:nvPr/>
      </p:nvGrpSpPr>
      <p:grpSpPr>
        <a:xfrm>
          <a:off x="0" y="0"/>
          <a:ext cx="0" cy="0"/>
          <a:chOff x="0" y="0"/>
          <a:chExt cx="0" cy="0"/>
        </a:xfrm>
      </p:grpSpPr>
      <p:sp>
        <p:nvSpPr>
          <p:cNvPr id="12" name="Rechthoe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Afgeronde rechthoe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Ondertitel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28" name="Tijdelijke aanduiding voor datum 27"/>
          <p:cNvSpPr>
            <a:spLocks noGrp="1"/>
          </p:cNvSpPr>
          <p:nvPr>
            <p:ph type="dt" sz="half" idx="10"/>
          </p:nvPr>
        </p:nvSpPr>
        <p:spPr/>
        <p:txBody>
          <a:bodyPr/>
          <a:lstStyle/>
          <a:p>
            <a:fld id="{2C8BE95E-5F1C-484E-A2A3-6F93B54A8262}" type="datetimeFigureOut">
              <a:rPr lang="nl-NL" smtClean="0"/>
              <a:t>23-9-2015</a:t>
            </a:fld>
            <a:endParaRPr lang="nl-NL"/>
          </a:p>
        </p:txBody>
      </p:sp>
      <p:sp>
        <p:nvSpPr>
          <p:cNvPr id="17" name="Tijdelijke aanduiding voor voettekst 16"/>
          <p:cNvSpPr>
            <a:spLocks noGrp="1"/>
          </p:cNvSpPr>
          <p:nvPr>
            <p:ph type="ftr" sz="quarter" idx="11"/>
          </p:nvPr>
        </p:nvSpPr>
        <p:spPr/>
        <p:txBody>
          <a:bodyPr/>
          <a:lstStyle/>
          <a:p>
            <a:endParaRPr lang="nl-NL"/>
          </a:p>
        </p:txBody>
      </p:sp>
      <p:sp>
        <p:nvSpPr>
          <p:cNvPr id="29" name="Tijdelijke aanduiding voor dianummer 28"/>
          <p:cNvSpPr>
            <a:spLocks noGrp="1"/>
          </p:cNvSpPr>
          <p:nvPr>
            <p:ph type="sldNum" sz="quarter" idx="12"/>
          </p:nvPr>
        </p:nvSpPr>
        <p:spPr/>
        <p:txBody>
          <a:bodyPr lIns="0" tIns="0" rIns="0" bIns="0">
            <a:noAutofit/>
          </a:bodyPr>
          <a:lstStyle>
            <a:lvl1pPr>
              <a:defRPr sz="1400">
                <a:solidFill>
                  <a:srgbClr val="FFFFFF"/>
                </a:solidFill>
              </a:defRPr>
            </a:lvl1pPr>
          </a:lstStyle>
          <a:p>
            <a:fld id="{913F46D2-2ED9-42E5-AD68-011EB488A3C8}" type="slidenum">
              <a:rPr lang="nl-NL" smtClean="0"/>
              <a:t>‹nr.›</a:t>
            </a:fld>
            <a:endParaRPr lang="nl-NL"/>
          </a:p>
        </p:txBody>
      </p:sp>
      <p:sp>
        <p:nvSpPr>
          <p:cNvPr id="7" name="Rechthoe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2C8BE95E-5F1C-484E-A2A3-6F93B54A8262}" type="datetimeFigureOut">
              <a:rPr lang="nl-NL" smtClean="0"/>
              <a:t>23-9-2015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13F46D2-2ED9-42E5-AD68-011EB488A3C8}"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41"/>
            <a:ext cx="201168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914400" y="274640"/>
            <a:ext cx="55626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2C8BE95E-5F1C-484E-A2A3-6F93B54A8262}" type="datetimeFigureOut">
              <a:rPr lang="nl-NL" smtClean="0"/>
              <a:t>23-9-2015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13F46D2-2ED9-42E5-AD68-011EB488A3C8}"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2C8BE95E-5F1C-484E-A2A3-6F93B54A8262}" type="datetimeFigureOut">
              <a:rPr lang="nl-NL" smtClean="0"/>
              <a:t>23-9-2015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13F46D2-2ED9-42E5-AD68-011EB488A3C8}" type="slidenum">
              <a:rPr lang="nl-NL" smtClean="0"/>
              <a:t>‹nr.›</a:t>
            </a:fld>
            <a:endParaRPr lang="nl-NL"/>
          </a:p>
        </p:txBody>
      </p:sp>
      <p:sp>
        <p:nvSpPr>
          <p:cNvPr id="8" name="Tijdelijke aanduiding voor inhoud 7"/>
          <p:cNvSpPr>
            <a:spLocks noGrp="1"/>
          </p:cNvSpPr>
          <p:nvPr>
            <p:ph sz="quarter" idx="1"/>
          </p:nvPr>
        </p:nvSpPr>
        <p:spPr>
          <a:xfrm>
            <a:off x="914400" y="1447800"/>
            <a:ext cx="7772400" cy="4572000"/>
          </a:xfrm>
        </p:spPr>
        <p:txBody>
          <a:bodyPr vert="horz"/>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1"/>
      </p:bgRef>
    </p:bg>
    <p:spTree>
      <p:nvGrpSpPr>
        <p:cNvPr id="1" name=""/>
        <p:cNvGrpSpPr/>
        <p:nvPr/>
      </p:nvGrpSpPr>
      <p:grpSpPr>
        <a:xfrm>
          <a:off x="0" y="0"/>
          <a:ext cx="0" cy="0"/>
          <a:chOff x="0" y="0"/>
          <a:chExt cx="0" cy="0"/>
        </a:xfrm>
      </p:grpSpPr>
      <p:sp>
        <p:nvSpPr>
          <p:cNvPr id="11" name="Rechthoe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Afgeronde rechthoe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722313" y="952500"/>
            <a:ext cx="7772400" cy="1362075"/>
          </a:xfrm>
        </p:spPr>
        <p:txBody>
          <a:bodyPr anchor="b" anchorCtr="0"/>
          <a:lstStyle>
            <a:lvl1pPr algn="l">
              <a:buNone/>
              <a:defRPr sz="4000" b="0" cap="none"/>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p>
            <a:fld id="{2C8BE95E-5F1C-484E-A2A3-6F93B54A8262}" type="datetimeFigureOut">
              <a:rPr lang="nl-NL" smtClean="0"/>
              <a:t>23-9-2015</a:t>
            </a:fld>
            <a:endParaRPr lang="nl-NL"/>
          </a:p>
        </p:txBody>
      </p:sp>
      <p:sp>
        <p:nvSpPr>
          <p:cNvPr id="5" name="Tijdelijke aanduiding voor voettekst 4"/>
          <p:cNvSpPr>
            <a:spLocks noGrp="1"/>
          </p:cNvSpPr>
          <p:nvPr>
            <p:ph type="ftr" sz="quarter" idx="11"/>
          </p:nvPr>
        </p:nvSpPr>
        <p:spPr>
          <a:xfrm>
            <a:off x="800100" y="6172200"/>
            <a:ext cx="4000500" cy="457200"/>
          </a:xfrm>
        </p:spPr>
        <p:txBody>
          <a:bodyPr/>
          <a:lstStyle/>
          <a:p>
            <a:endParaRPr lang="nl-NL"/>
          </a:p>
        </p:txBody>
      </p:sp>
      <p:sp>
        <p:nvSpPr>
          <p:cNvPr id="7" name="Rechthoe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146304" y="6208776"/>
            <a:ext cx="457200" cy="457200"/>
          </a:xfrm>
        </p:spPr>
        <p:txBody>
          <a:bodyPr/>
          <a:lstStyle/>
          <a:p>
            <a:fld id="{913F46D2-2ED9-42E5-AD68-011EB488A3C8}"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2C8BE95E-5F1C-484E-A2A3-6F93B54A8262}" type="datetimeFigureOut">
              <a:rPr lang="nl-NL" smtClean="0"/>
              <a:t>23-9-2015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13F46D2-2ED9-42E5-AD68-011EB488A3C8}" type="slidenum">
              <a:rPr lang="nl-NL" smtClean="0"/>
              <a:t>‹nr.›</a:t>
            </a:fld>
            <a:endParaRPr lang="nl-NL"/>
          </a:p>
        </p:txBody>
      </p:sp>
      <p:sp>
        <p:nvSpPr>
          <p:cNvPr id="9" name="Tijdelijke aanduiding voor inhoud 8"/>
          <p:cNvSpPr>
            <a:spLocks noGrp="1"/>
          </p:cNvSpPr>
          <p:nvPr>
            <p:ph sz="quarter" idx="1"/>
          </p:nvPr>
        </p:nvSpPr>
        <p:spPr>
          <a:xfrm>
            <a:off x="914400" y="1447800"/>
            <a:ext cx="3749040" cy="4572000"/>
          </a:xfrm>
        </p:spPr>
        <p:txBody>
          <a:bodyPr vert="horz"/>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933950" y="1447800"/>
            <a:ext cx="3749040" cy="4572000"/>
          </a:xfrm>
        </p:spPr>
        <p:txBody>
          <a:bodyPr vert="horz"/>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914400" y="273050"/>
            <a:ext cx="7772400" cy="1143000"/>
          </a:xfrm>
        </p:spPr>
        <p:txBody>
          <a:bodyPr anchor="b" anchorCtr="0"/>
          <a:lstStyle>
            <a:lvl1pPr>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p:txBody>
          <a:bodyPr/>
          <a:lstStyle/>
          <a:p>
            <a:fld id="{2C8BE95E-5F1C-484E-A2A3-6F93B54A8262}" type="datetimeFigureOut">
              <a:rPr lang="nl-NL" smtClean="0"/>
              <a:t>23-9-2015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13F46D2-2ED9-42E5-AD68-011EB488A3C8}" type="slidenum">
              <a:rPr lang="nl-NL" smtClean="0"/>
              <a:t>‹nr.›</a:t>
            </a:fld>
            <a:endParaRPr lang="nl-NL"/>
          </a:p>
        </p:txBody>
      </p:sp>
      <p:sp>
        <p:nvSpPr>
          <p:cNvPr id="11" name="Tijdelijke aanduiding voor inhoud 10"/>
          <p:cNvSpPr>
            <a:spLocks noGrp="1"/>
          </p:cNvSpPr>
          <p:nvPr>
            <p:ph sz="half" idx="2"/>
          </p:nvPr>
        </p:nvSpPr>
        <p:spPr>
          <a:xfrm>
            <a:off x="914400" y="2247900"/>
            <a:ext cx="3733800" cy="3886200"/>
          </a:xfrm>
        </p:spPr>
        <p:txBody>
          <a:bodyPr vert="horz"/>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half" idx="4"/>
          </p:nvPr>
        </p:nvSpPr>
        <p:spPr>
          <a:xfrm>
            <a:off x="4953000" y="2247900"/>
            <a:ext cx="3733800" cy="3886200"/>
          </a:xfrm>
        </p:spPr>
        <p:txBody>
          <a:bodyPr vert="horz"/>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2C8BE95E-5F1C-484E-A2A3-6F93B54A8262}" type="datetimeFigureOut">
              <a:rPr lang="nl-NL" smtClean="0"/>
              <a:t>23-9-2015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13F46D2-2ED9-42E5-AD68-011EB488A3C8}"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C8BE95E-5F1C-484E-A2A3-6F93B54A8262}" type="datetimeFigureOut">
              <a:rPr lang="nl-NL" smtClean="0"/>
              <a:t>23-9-2015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13F46D2-2ED9-42E5-AD68-011EB488A3C8}"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Rechthoe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Afgeronde rechthoe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914400" y="273050"/>
            <a:ext cx="7772400" cy="1143000"/>
          </a:xfrm>
        </p:spPr>
        <p:txBody>
          <a:bodyPr anchor="b" anchorCtr="0"/>
          <a:lstStyle>
            <a:lvl1pPr algn="l">
              <a:buNone/>
              <a:defRPr sz="4000" b="0"/>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2C8BE95E-5F1C-484E-A2A3-6F93B54A8262}" type="datetimeFigureOut">
              <a:rPr lang="nl-NL" smtClean="0"/>
              <a:t>23-9-2015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13F46D2-2ED9-42E5-AD68-011EB488A3C8}" type="slidenum">
              <a:rPr lang="nl-NL" smtClean="0"/>
              <a:t>‹nr.›</a:t>
            </a:fld>
            <a:endParaRPr lang="nl-NL"/>
          </a:p>
        </p:txBody>
      </p:sp>
      <p:sp>
        <p:nvSpPr>
          <p:cNvPr id="11" name="Tijdelijke aanduiding voor inhoud 10"/>
          <p:cNvSpPr>
            <a:spLocks noGrp="1"/>
          </p:cNvSpPr>
          <p:nvPr>
            <p:ph sz="quarter" idx="1"/>
          </p:nvPr>
        </p:nvSpPr>
        <p:spPr>
          <a:xfrm>
            <a:off x="2971800" y="1600200"/>
            <a:ext cx="5715000" cy="4495800"/>
          </a:xfrm>
        </p:spPr>
        <p:txBody>
          <a:bodyPr vert="horz"/>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nl-NL" smtClean="0"/>
              <a:t>Klik om de stijl te bewerken</a:t>
            </a:r>
            <a:endParaRPr kumimoji="0" lang="en-US"/>
          </a:p>
        </p:txBody>
      </p:sp>
      <p:sp>
        <p:nvSpPr>
          <p:cNvPr id="4" name="Tijdelijke aanduiding voor teks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2C8BE95E-5F1C-484E-A2A3-6F93B54A8262}" type="datetimeFigureOut">
              <a:rPr lang="nl-NL" smtClean="0"/>
              <a:t>23-9-2015</a:t>
            </a:fld>
            <a:endParaRPr lang="nl-NL"/>
          </a:p>
        </p:txBody>
      </p:sp>
      <p:sp>
        <p:nvSpPr>
          <p:cNvPr id="6" name="Tijdelijke aanduiding voor voettekst 5"/>
          <p:cNvSpPr>
            <a:spLocks noGrp="1"/>
          </p:cNvSpPr>
          <p:nvPr>
            <p:ph type="ftr" sz="quarter" idx="11"/>
          </p:nvPr>
        </p:nvSpPr>
        <p:spPr>
          <a:xfrm>
            <a:off x="914400" y="6172200"/>
            <a:ext cx="3886200" cy="457200"/>
          </a:xfrm>
        </p:spPr>
        <p:txBody>
          <a:bodyPr/>
          <a:lstStyle/>
          <a:p>
            <a:endParaRPr lang="nl-NL"/>
          </a:p>
        </p:txBody>
      </p:sp>
      <p:sp>
        <p:nvSpPr>
          <p:cNvPr id="7" name="Tijdelijke aanduiding voor dianummer 6"/>
          <p:cNvSpPr>
            <a:spLocks noGrp="1"/>
          </p:cNvSpPr>
          <p:nvPr>
            <p:ph type="sldNum" sz="quarter" idx="12"/>
          </p:nvPr>
        </p:nvSpPr>
        <p:spPr>
          <a:xfrm>
            <a:off x="146304" y="6208776"/>
            <a:ext cx="457200" cy="457200"/>
          </a:xfrm>
        </p:spPr>
        <p:txBody>
          <a:bodyPr/>
          <a:lstStyle/>
          <a:p>
            <a:fld id="{913F46D2-2ED9-42E5-AD68-011EB488A3C8}" type="slidenum">
              <a:rPr lang="nl-NL" smtClean="0"/>
              <a:t>‹nr.›</a:t>
            </a:fld>
            <a:endParaRPr lang="nl-NL"/>
          </a:p>
        </p:txBody>
      </p:sp>
      <p:sp>
        <p:nvSpPr>
          <p:cNvPr id="11" name="Rechthoe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hoe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jdelijke aanduiding voor afbeelding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nl-NL" smtClean="0"/>
              <a:t>Klik op het pictogram als u een afbeelding wilt toevoegen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hoe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Afgeronde rechthoe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jdelijke aanduiding voor titel 21"/>
          <p:cNvSpPr>
            <a:spLocks noGrp="1"/>
          </p:cNvSpPr>
          <p:nvPr>
            <p:ph type="title"/>
          </p:nvPr>
        </p:nvSpPr>
        <p:spPr>
          <a:xfrm>
            <a:off x="914400" y="274638"/>
            <a:ext cx="7772400" cy="1143000"/>
          </a:xfrm>
          <a:prstGeom prst="rect">
            <a:avLst/>
          </a:prstGeom>
        </p:spPr>
        <p:txBody>
          <a:bodyPr bIns="91440" anchor="b" anchorCtr="0">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C8BE95E-5F1C-484E-A2A3-6F93B54A8262}" type="datetimeFigureOut">
              <a:rPr lang="nl-NL" smtClean="0"/>
              <a:t>23-9-2015</a:t>
            </a:fld>
            <a:endParaRPr lang="nl-NL"/>
          </a:p>
        </p:txBody>
      </p:sp>
      <p:sp>
        <p:nvSpPr>
          <p:cNvPr id="3" name="Tijdelijke aanduiding voor voettekst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nl-NL"/>
          </a:p>
        </p:txBody>
      </p:sp>
      <p:sp>
        <p:nvSpPr>
          <p:cNvPr id="23" name="Tijdelijke aanduiding voor dianumm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13F46D2-2ED9-42E5-AD68-011EB488A3C8}"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explania.com/nl/kanalen/gezondheid/detail/wat-is-cholestero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te doen vandaag</a:t>
            </a:r>
            <a:endParaRPr lang="nl-NL" dirty="0"/>
          </a:p>
        </p:txBody>
      </p:sp>
      <p:sp>
        <p:nvSpPr>
          <p:cNvPr id="3" name="Tijdelijke aanduiding voor inhoud 2"/>
          <p:cNvSpPr>
            <a:spLocks noGrp="1"/>
          </p:cNvSpPr>
          <p:nvPr>
            <p:ph sz="quarter" idx="1"/>
          </p:nvPr>
        </p:nvSpPr>
        <p:spPr/>
        <p:txBody>
          <a:bodyPr>
            <a:normAutofit/>
          </a:bodyPr>
          <a:lstStyle/>
          <a:p>
            <a:pPr marL="0" indent="0">
              <a:buNone/>
            </a:pPr>
            <a:r>
              <a:rPr lang="nl-NL" b="1" dirty="0" smtClean="0"/>
              <a:t>Theorie Vetten</a:t>
            </a:r>
            <a:br>
              <a:rPr lang="nl-NL" b="1" dirty="0" smtClean="0"/>
            </a:br>
            <a:endParaRPr lang="nl-NL" b="1" dirty="0" smtClean="0"/>
          </a:p>
          <a:p>
            <a:pPr marL="0" indent="0">
              <a:buNone/>
            </a:pPr>
            <a:r>
              <a:rPr lang="nl-NL" b="1" dirty="0" smtClean="0"/>
              <a:t>Presentaties vitamine/mineraal</a:t>
            </a:r>
          </a:p>
          <a:p>
            <a:pPr marL="0" indent="0">
              <a:buNone/>
            </a:pPr>
            <a:r>
              <a:rPr lang="nl-NL" b="1" dirty="0" smtClean="0"/>
              <a:t/>
            </a:r>
            <a:br>
              <a:rPr lang="nl-NL" b="1" dirty="0" smtClean="0"/>
            </a:br>
            <a:r>
              <a:rPr lang="nl-NL" b="1" dirty="0" smtClean="0"/>
              <a:t>Roomboter VS kokosvet opdracht</a:t>
            </a:r>
            <a:r>
              <a:rPr lang="nl-NL" dirty="0" smtClean="0"/>
              <a:t/>
            </a:r>
            <a:br>
              <a:rPr lang="nl-NL" dirty="0" smtClean="0"/>
            </a:br>
            <a:endParaRPr lang="nl-NL" dirty="0" smtClean="0"/>
          </a:p>
          <a:p>
            <a:pPr marL="0" indent="0">
              <a:buNone/>
            </a:pPr>
            <a:r>
              <a:rPr lang="nl-NL" dirty="0" smtClean="0"/>
              <a:t>Leuk voor thuis: Keuringsdienst van waarde filmpjes:</a:t>
            </a:r>
          </a:p>
          <a:p>
            <a:pPr>
              <a:buFontTx/>
              <a:buChar char="-"/>
            </a:pPr>
            <a:r>
              <a:rPr lang="nl-NL" dirty="0" smtClean="0"/>
              <a:t>Patatje met</a:t>
            </a:r>
          </a:p>
          <a:p>
            <a:pPr>
              <a:buFontTx/>
              <a:buChar char="-"/>
            </a:pPr>
            <a:r>
              <a:rPr lang="nl-NL" dirty="0" smtClean="0"/>
              <a:t>Gezond frituren</a:t>
            </a:r>
          </a:p>
          <a:p>
            <a:pPr>
              <a:buFontTx/>
              <a:buChar char="-"/>
            </a:pPr>
            <a:r>
              <a:rPr lang="nl-NL" dirty="0" smtClean="0"/>
              <a:t>Bak en braad</a:t>
            </a:r>
          </a:p>
          <a:p>
            <a:pPr marL="0" indent="0">
              <a:buNone/>
            </a:pPr>
            <a:endParaRPr lang="nl-NL" dirty="0"/>
          </a:p>
        </p:txBody>
      </p:sp>
    </p:spTree>
    <p:extLst>
      <p:ext uri="{BB962C8B-B14F-4D97-AF65-F5344CB8AC3E}">
        <p14:creationId xmlns:p14="http://schemas.microsoft.com/office/powerpoint/2010/main" val="436854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Vetzuren</a:t>
            </a:r>
            <a:endParaRPr lang="nl-NL" dirty="0"/>
          </a:p>
        </p:txBody>
      </p:sp>
      <p:sp>
        <p:nvSpPr>
          <p:cNvPr id="3" name="Tijdelijke aanduiding voor inhoud 2"/>
          <p:cNvSpPr>
            <a:spLocks noGrp="1"/>
          </p:cNvSpPr>
          <p:nvPr>
            <p:ph sz="quarter" idx="1"/>
          </p:nvPr>
        </p:nvSpPr>
        <p:spPr/>
        <p:txBody>
          <a:bodyPr>
            <a:normAutofit lnSpcReduction="10000"/>
          </a:bodyPr>
          <a:lstStyle/>
          <a:p>
            <a:r>
              <a:rPr lang="nl-NL" dirty="0"/>
              <a:t>Net als aminozuren zijn er ook veel verschillende vetzuren</a:t>
            </a:r>
          </a:p>
          <a:p>
            <a:endParaRPr lang="nl-NL" dirty="0"/>
          </a:p>
          <a:p>
            <a:r>
              <a:rPr lang="nl-NL" dirty="0"/>
              <a:t>Vetzuren zijn opgebouwd uit:</a:t>
            </a:r>
          </a:p>
          <a:p>
            <a:pPr>
              <a:buFontTx/>
              <a:buChar char="-"/>
            </a:pPr>
            <a:r>
              <a:rPr lang="nl-NL" dirty="0"/>
              <a:t>Koolstof (C)</a:t>
            </a:r>
          </a:p>
          <a:p>
            <a:pPr>
              <a:buFontTx/>
              <a:buChar char="-"/>
            </a:pPr>
            <a:r>
              <a:rPr lang="nl-NL" dirty="0"/>
              <a:t>Waterstof (H)</a:t>
            </a:r>
          </a:p>
          <a:p>
            <a:pPr>
              <a:buFontTx/>
              <a:buChar char="-"/>
            </a:pPr>
            <a:r>
              <a:rPr lang="nl-NL" dirty="0"/>
              <a:t>Zuurstof (O</a:t>
            </a:r>
            <a:r>
              <a:rPr lang="nl-NL" dirty="0" smtClean="0"/>
              <a:t>)</a:t>
            </a:r>
          </a:p>
          <a:p>
            <a:pPr>
              <a:buFontTx/>
              <a:buChar char="-"/>
            </a:pPr>
            <a:endParaRPr lang="nl-NL" dirty="0"/>
          </a:p>
          <a:p>
            <a:r>
              <a:rPr lang="nl-NL" dirty="0" smtClean="0"/>
              <a:t>Vetzuren worden onderscheiden naar:</a:t>
            </a:r>
          </a:p>
          <a:p>
            <a:pPr>
              <a:buFontTx/>
              <a:buChar char="-"/>
            </a:pPr>
            <a:r>
              <a:rPr lang="nl-NL" dirty="0" smtClean="0"/>
              <a:t>Lengte koolstofketen</a:t>
            </a:r>
          </a:p>
          <a:p>
            <a:pPr>
              <a:buFontTx/>
              <a:buChar char="-"/>
            </a:pPr>
            <a:r>
              <a:rPr lang="nl-NL" dirty="0" smtClean="0"/>
              <a:t>Manier waarop koolstofatomen aan elkaar gebonden zijn</a:t>
            </a:r>
            <a:endParaRPr lang="nl-NL" dirty="0"/>
          </a:p>
          <a:p>
            <a:endParaRPr lang="nl-NL" dirty="0"/>
          </a:p>
        </p:txBody>
      </p:sp>
    </p:spTree>
    <p:extLst>
      <p:ext uri="{BB962C8B-B14F-4D97-AF65-F5344CB8AC3E}">
        <p14:creationId xmlns:p14="http://schemas.microsoft.com/office/powerpoint/2010/main" val="3188024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Koolstofketen</a:t>
            </a:r>
            <a:endParaRPr lang="nl-NL" dirty="0"/>
          </a:p>
        </p:txBody>
      </p:sp>
      <p:sp>
        <p:nvSpPr>
          <p:cNvPr id="3" name="Tijdelijke aanduiding voor inhoud 2"/>
          <p:cNvSpPr>
            <a:spLocks noGrp="1"/>
          </p:cNvSpPr>
          <p:nvPr>
            <p:ph sz="quarter" idx="1"/>
          </p:nvPr>
        </p:nvSpPr>
        <p:spPr/>
        <p:txBody>
          <a:bodyPr/>
          <a:lstStyle/>
          <a:p>
            <a:r>
              <a:rPr lang="nl-NL" dirty="0" smtClean="0"/>
              <a:t>Koolstofatomen worden aan elkaar gekoppeld </a:t>
            </a:r>
            <a:r>
              <a:rPr lang="nl-NL" dirty="0" smtClean="0">
                <a:sym typeface="Wingdings" pitchFamily="2" charset="2"/>
              </a:rPr>
              <a:t> koolstofketen</a:t>
            </a:r>
          </a:p>
          <a:p>
            <a:r>
              <a:rPr lang="nl-NL" dirty="0" smtClean="0">
                <a:sym typeface="Wingdings" pitchFamily="2" charset="2"/>
              </a:rPr>
              <a:t>Koolstof vier bindingen</a:t>
            </a:r>
            <a:endParaRPr lang="nl-NL"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2567" r="79132" b="26541"/>
          <a:stretch/>
        </p:blipFill>
        <p:spPr bwMode="auto">
          <a:xfrm>
            <a:off x="5940152" y="1988840"/>
            <a:ext cx="2520875" cy="2553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9546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Koolstofketen</a:t>
            </a:r>
            <a:endParaRPr lang="nl-NL" dirty="0"/>
          </a:p>
        </p:txBody>
      </p:sp>
      <p:sp>
        <p:nvSpPr>
          <p:cNvPr id="3" name="Tijdelijke aanduiding voor inhoud 2"/>
          <p:cNvSpPr>
            <a:spLocks noGrp="1"/>
          </p:cNvSpPr>
          <p:nvPr>
            <p:ph sz="quarter" idx="1"/>
          </p:nvPr>
        </p:nvSpPr>
        <p:spPr>
          <a:xfrm>
            <a:off x="914400" y="1447800"/>
            <a:ext cx="7772400" cy="5221560"/>
          </a:xfrm>
        </p:spPr>
        <p:txBody>
          <a:bodyPr>
            <a:normAutofit/>
          </a:bodyPr>
          <a:lstStyle/>
          <a:p>
            <a:r>
              <a:rPr lang="nl-NL" dirty="0" smtClean="0"/>
              <a:t>Vetzuren hebben altijd een even aantal koolstofatomen</a:t>
            </a:r>
          </a:p>
          <a:p>
            <a:endParaRPr lang="nl-NL" dirty="0"/>
          </a:p>
          <a:p>
            <a:r>
              <a:rPr lang="nl-NL" dirty="0" err="1" smtClean="0"/>
              <a:t>Korteketen</a:t>
            </a:r>
            <a:r>
              <a:rPr lang="nl-NL" dirty="0" smtClean="0"/>
              <a:t> vetzuren: (max. 4 koolstofatomen)</a:t>
            </a:r>
            <a:br>
              <a:rPr lang="nl-NL" dirty="0" smtClean="0"/>
            </a:br>
            <a:r>
              <a:rPr lang="nl-NL" dirty="0" smtClean="0"/>
              <a:t>Boterzuur – komt voor in melk</a:t>
            </a:r>
            <a:endParaRPr lang="nl-NL" dirty="0" smtClean="0">
              <a:solidFill>
                <a:schemeClr val="bg1">
                  <a:lumMod val="50000"/>
                </a:schemeClr>
              </a:solidFill>
            </a:endParaRPr>
          </a:p>
          <a:p>
            <a:r>
              <a:rPr lang="nl-NL" dirty="0" smtClean="0"/>
              <a:t>Middelketen vetzuren: medium chain triglyceriden MCT</a:t>
            </a:r>
            <a:r>
              <a:rPr lang="nl-NL" dirty="0"/>
              <a:t/>
            </a:r>
            <a:br>
              <a:rPr lang="nl-NL" dirty="0"/>
            </a:br>
            <a:r>
              <a:rPr lang="nl-NL" dirty="0" smtClean="0"/>
              <a:t>(6-8 of 10 koolstofatomen)</a:t>
            </a:r>
            <a:r>
              <a:rPr lang="nl-NL" dirty="0" smtClean="0">
                <a:solidFill>
                  <a:schemeClr val="bg1">
                    <a:lumMod val="50000"/>
                  </a:schemeClr>
                </a:solidFill>
              </a:rPr>
              <a:t> </a:t>
            </a:r>
          </a:p>
          <a:p>
            <a:r>
              <a:rPr lang="nl-NL" dirty="0" smtClean="0"/>
              <a:t>Langeketen vetzuren: Long chain triglyceriden LCT</a:t>
            </a:r>
            <a:br>
              <a:rPr lang="nl-NL" dirty="0" smtClean="0"/>
            </a:br>
            <a:r>
              <a:rPr lang="nl-NL" dirty="0" smtClean="0"/>
              <a:t>(12 of meer koolstofatomen)</a:t>
            </a:r>
          </a:p>
        </p:txBody>
      </p:sp>
    </p:spTree>
    <p:extLst>
      <p:ext uri="{BB962C8B-B14F-4D97-AF65-F5344CB8AC3E}">
        <p14:creationId xmlns:p14="http://schemas.microsoft.com/office/powerpoint/2010/main" val="1518968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Verbindingswijze</a:t>
            </a:r>
            <a:endParaRPr lang="nl-NL" dirty="0"/>
          </a:p>
        </p:txBody>
      </p:sp>
      <p:sp>
        <p:nvSpPr>
          <p:cNvPr id="3" name="Tijdelijke aanduiding voor inhoud 2"/>
          <p:cNvSpPr>
            <a:spLocks noGrp="1"/>
          </p:cNvSpPr>
          <p:nvPr>
            <p:ph sz="quarter" idx="1"/>
          </p:nvPr>
        </p:nvSpPr>
        <p:spPr/>
        <p:txBody>
          <a:bodyPr/>
          <a:lstStyle/>
          <a:p>
            <a:r>
              <a:rPr lang="nl-NL" dirty="0" smtClean="0"/>
              <a:t>Verzadigde vetzuren:</a:t>
            </a:r>
          </a:p>
          <a:p>
            <a:pPr>
              <a:buFontTx/>
              <a:buChar char="-"/>
            </a:pPr>
            <a:r>
              <a:rPr lang="nl-NL" dirty="0" smtClean="0"/>
              <a:t>Enkelvoudige bindingen</a:t>
            </a:r>
          </a:p>
          <a:p>
            <a:pPr>
              <a:buFontTx/>
              <a:buChar char="-"/>
            </a:pPr>
            <a:r>
              <a:rPr lang="nl-NL" dirty="0" smtClean="0"/>
              <a:t>Hoog smeltpunt</a:t>
            </a:r>
          </a:p>
          <a:p>
            <a:pPr>
              <a:buFontTx/>
              <a:buChar char="-"/>
            </a:pPr>
            <a:r>
              <a:rPr lang="nl-NL" dirty="0" smtClean="0"/>
              <a:t>Vaste vorm</a:t>
            </a:r>
          </a:p>
          <a:p>
            <a:pPr>
              <a:buFontTx/>
              <a:buChar char="-"/>
            </a:pPr>
            <a:r>
              <a:rPr lang="nl-NL" dirty="0" smtClean="0"/>
              <a:t>Meestal dierlijk</a:t>
            </a:r>
          </a:p>
          <a:p>
            <a:pPr marL="0" indent="0">
              <a:buNone/>
            </a:pPr>
            <a:endParaRPr lang="nl-N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933055"/>
            <a:ext cx="4896544" cy="2050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0826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Producten rijk aan verzadigd vet</a:t>
            </a:r>
            <a:endParaRPr lang="nl-NL" dirty="0"/>
          </a:p>
        </p:txBody>
      </p:sp>
      <p:sp>
        <p:nvSpPr>
          <p:cNvPr id="3" name="Tijdelijke aanduiding voor inhoud 2"/>
          <p:cNvSpPr>
            <a:spLocks noGrp="1"/>
          </p:cNvSpPr>
          <p:nvPr>
            <p:ph sz="quarter" idx="1"/>
          </p:nvPr>
        </p:nvSpPr>
        <p:spPr/>
        <p:txBody>
          <a:bodyPr/>
          <a:lstStyle/>
          <a:p>
            <a:r>
              <a:rPr lang="nl-NL" dirty="0" smtClean="0"/>
              <a:t>Kaas</a:t>
            </a:r>
          </a:p>
          <a:p>
            <a:r>
              <a:rPr lang="nl-NL" dirty="0" smtClean="0"/>
              <a:t>Vet vlees, vleeswaren</a:t>
            </a:r>
          </a:p>
          <a:p>
            <a:r>
              <a:rPr lang="nl-NL" dirty="0" smtClean="0"/>
              <a:t>Sommige bak-, braad- en frituurvetten</a:t>
            </a:r>
          </a:p>
          <a:p>
            <a:r>
              <a:rPr lang="nl-NL" dirty="0" smtClean="0"/>
              <a:t>Koffiewitmakers (</a:t>
            </a:r>
            <a:r>
              <a:rPr lang="nl-NL" dirty="0" err="1" smtClean="0"/>
              <a:t>creamers</a:t>
            </a:r>
            <a:r>
              <a:rPr lang="nl-NL" dirty="0" smtClean="0"/>
              <a:t>)</a:t>
            </a:r>
          </a:p>
          <a:p>
            <a:r>
              <a:rPr lang="nl-NL" dirty="0" smtClean="0"/>
              <a:t>Slagroom</a:t>
            </a:r>
          </a:p>
          <a:p>
            <a:r>
              <a:rPr lang="nl-NL" dirty="0" smtClean="0"/>
              <a:t>Chocolade</a:t>
            </a:r>
          </a:p>
          <a:p>
            <a:r>
              <a:rPr lang="nl-NL" dirty="0" smtClean="0"/>
              <a:t>Koek en gebak</a:t>
            </a:r>
          </a:p>
          <a:p>
            <a:r>
              <a:rPr lang="nl-NL" dirty="0" smtClean="0"/>
              <a:t>Zoutjes en chips</a:t>
            </a:r>
            <a:endParaRPr lang="nl-NL" dirty="0"/>
          </a:p>
        </p:txBody>
      </p:sp>
    </p:spTree>
    <p:extLst>
      <p:ext uri="{BB962C8B-B14F-4D97-AF65-F5344CB8AC3E}">
        <p14:creationId xmlns:p14="http://schemas.microsoft.com/office/powerpoint/2010/main" val="564595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Verbindingswijze</a:t>
            </a:r>
            <a:endParaRPr lang="nl-NL" dirty="0"/>
          </a:p>
        </p:txBody>
      </p:sp>
      <p:sp>
        <p:nvSpPr>
          <p:cNvPr id="3" name="Tijdelijke aanduiding voor inhoud 2"/>
          <p:cNvSpPr>
            <a:spLocks noGrp="1"/>
          </p:cNvSpPr>
          <p:nvPr>
            <p:ph sz="quarter" idx="1"/>
          </p:nvPr>
        </p:nvSpPr>
        <p:spPr/>
        <p:txBody>
          <a:bodyPr/>
          <a:lstStyle/>
          <a:p>
            <a:r>
              <a:rPr lang="nl-NL" dirty="0" smtClean="0"/>
              <a:t>Enkelvoudige onverzadigde vetzuren:</a:t>
            </a:r>
          </a:p>
          <a:p>
            <a:pPr>
              <a:buFontTx/>
              <a:buChar char="-"/>
            </a:pPr>
            <a:r>
              <a:rPr lang="nl-NL" dirty="0" smtClean="0"/>
              <a:t>Koolstofatomen hebben op één plaats een dubbele binding</a:t>
            </a:r>
          </a:p>
          <a:p>
            <a:pPr>
              <a:buFontTx/>
              <a:buChar char="-"/>
            </a:pPr>
            <a:r>
              <a:rPr lang="nl-NL" dirty="0" smtClean="0"/>
              <a:t>Twee koolstofatomen minder</a:t>
            </a:r>
            <a:endParaRPr lang="nl-NL"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3429000"/>
            <a:ext cx="5048488" cy="2142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0675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Enkelvoudig onverzadigd vet</a:t>
            </a:r>
            <a:endParaRPr lang="nl-NL" dirty="0"/>
          </a:p>
        </p:txBody>
      </p:sp>
      <p:sp>
        <p:nvSpPr>
          <p:cNvPr id="3" name="Tijdelijke aanduiding voor inhoud 2"/>
          <p:cNvSpPr>
            <a:spLocks noGrp="1"/>
          </p:cNvSpPr>
          <p:nvPr>
            <p:ph sz="quarter" idx="1"/>
          </p:nvPr>
        </p:nvSpPr>
        <p:spPr>
          <a:xfrm>
            <a:off x="899592" y="1628800"/>
            <a:ext cx="7772400" cy="4572000"/>
          </a:xfrm>
        </p:spPr>
        <p:txBody>
          <a:bodyPr/>
          <a:lstStyle/>
          <a:p>
            <a:r>
              <a:rPr lang="nl-NL" dirty="0" smtClean="0"/>
              <a:t>Meest voorkomende is oliezuur</a:t>
            </a:r>
            <a:br>
              <a:rPr lang="nl-NL" dirty="0" smtClean="0"/>
            </a:br>
            <a:r>
              <a:rPr lang="nl-NL" dirty="0" smtClean="0"/>
              <a:t/>
            </a:r>
            <a:br>
              <a:rPr lang="nl-NL" dirty="0" smtClean="0"/>
            </a:br>
            <a:r>
              <a:rPr lang="nl-NL" dirty="0" smtClean="0"/>
              <a:t>- Olijfolie 	- pinda’s (pindakaas)</a:t>
            </a:r>
            <a:br>
              <a:rPr lang="nl-NL" dirty="0" smtClean="0"/>
            </a:br>
            <a:r>
              <a:rPr lang="nl-NL" dirty="0" smtClean="0"/>
              <a:t>- raapolie 	- arachideolie</a:t>
            </a:r>
          </a:p>
        </p:txBody>
      </p:sp>
    </p:spTree>
    <p:extLst>
      <p:ext uri="{BB962C8B-B14F-4D97-AF65-F5344CB8AC3E}">
        <p14:creationId xmlns:p14="http://schemas.microsoft.com/office/powerpoint/2010/main" val="1783560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Verbindingswijze</a:t>
            </a:r>
            <a:endParaRPr lang="nl-NL" dirty="0"/>
          </a:p>
        </p:txBody>
      </p:sp>
      <p:sp>
        <p:nvSpPr>
          <p:cNvPr id="3" name="Tijdelijke aanduiding voor inhoud 2"/>
          <p:cNvSpPr>
            <a:spLocks noGrp="1"/>
          </p:cNvSpPr>
          <p:nvPr>
            <p:ph sz="quarter" idx="1"/>
          </p:nvPr>
        </p:nvSpPr>
        <p:spPr/>
        <p:txBody>
          <a:bodyPr/>
          <a:lstStyle/>
          <a:p>
            <a:r>
              <a:rPr lang="nl-NL" dirty="0" smtClean="0"/>
              <a:t>Meervoudig onverzadigbare vetzuren:</a:t>
            </a:r>
          </a:p>
          <a:p>
            <a:pPr>
              <a:buFontTx/>
              <a:buChar char="-"/>
            </a:pPr>
            <a:r>
              <a:rPr lang="nl-NL" dirty="0" smtClean="0"/>
              <a:t>Meer dan één dubbele binding</a:t>
            </a:r>
          </a:p>
          <a:p>
            <a:pPr>
              <a:buFontTx/>
              <a:buChar char="-"/>
            </a:pPr>
            <a:r>
              <a:rPr lang="nl-NL" dirty="0" smtClean="0"/>
              <a:t>Per dubbele binding twee waterstofatomen minder</a:t>
            </a:r>
          </a:p>
          <a:p>
            <a:pPr>
              <a:buFontTx/>
              <a:buChar char="-"/>
            </a:pPr>
            <a:r>
              <a:rPr lang="nl-NL" dirty="0" smtClean="0"/>
              <a:t>Vloeibaar</a:t>
            </a:r>
          </a:p>
          <a:p>
            <a:pPr>
              <a:buFontTx/>
              <a:buChar char="-"/>
            </a:pPr>
            <a:r>
              <a:rPr lang="nl-NL" dirty="0" smtClean="0"/>
              <a:t>Plantaardige </a:t>
            </a:r>
            <a:r>
              <a:rPr lang="nl-NL" dirty="0" err="1" smtClean="0"/>
              <a:t>olieën</a:t>
            </a:r>
            <a:endParaRPr lang="nl-NL"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963628"/>
            <a:ext cx="5192524" cy="195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918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Meervoudig onverzadigd vet</a:t>
            </a:r>
            <a:endParaRPr lang="nl-NL" dirty="0"/>
          </a:p>
        </p:txBody>
      </p:sp>
      <p:sp>
        <p:nvSpPr>
          <p:cNvPr id="3" name="Tijdelijke aanduiding voor inhoud 2"/>
          <p:cNvSpPr>
            <a:spLocks noGrp="1"/>
          </p:cNvSpPr>
          <p:nvPr>
            <p:ph sz="quarter" idx="1"/>
          </p:nvPr>
        </p:nvSpPr>
        <p:spPr>
          <a:xfrm>
            <a:off x="914400" y="1447800"/>
            <a:ext cx="7772400" cy="5221560"/>
          </a:xfrm>
        </p:spPr>
        <p:txBody>
          <a:bodyPr/>
          <a:lstStyle/>
          <a:p>
            <a:r>
              <a:rPr lang="nl-NL" dirty="0" smtClean="0"/>
              <a:t>Plantaardige oliën: sesamolie, maiskiemolie, zonnebloemolie, notenolie, sojaolie</a:t>
            </a:r>
          </a:p>
          <a:p>
            <a:r>
              <a:rPr lang="nl-NL" dirty="0" smtClean="0"/>
              <a:t>Dieetmargarine en dieethalvarine</a:t>
            </a:r>
          </a:p>
          <a:p>
            <a:r>
              <a:rPr lang="nl-NL" dirty="0" smtClean="0"/>
              <a:t>Mayonaise</a:t>
            </a:r>
          </a:p>
          <a:p>
            <a:r>
              <a:rPr lang="nl-NL" dirty="0" smtClean="0"/>
              <a:t>Noten </a:t>
            </a:r>
            <a:r>
              <a:rPr lang="nl-NL" dirty="0" smtClean="0">
                <a:solidFill>
                  <a:schemeClr val="bg1">
                    <a:lumMod val="50000"/>
                  </a:schemeClr>
                </a:solidFill>
              </a:rPr>
              <a:t>(behalve pinda’s)</a:t>
            </a:r>
          </a:p>
          <a:p>
            <a:r>
              <a:rPr lang="nl-NL" dirty="0" smtClean="0"/>
              <a:t>Zaden</a:t>
            </a:r>
          </a:p>
          <a:p>
            <a:r>
              <a:rPr lang="nl-NL" dirty="0" smtClean="0"/>
              <a:t>Vette vis</a:t>
            </a:r>
          </a:p>
          <a:p>
            <a:r>
              <a:rPr lang="nl-NL" dirty="0" smtClean="0"/>
              <a:t>Kippenvet</a:t>
            </a:r>
            <a:br>
              <a:rPr lang="nl-NL" dirty="0" smtClean="0"/>
            </a:br>
            <a:endParaRPr lang="nl-NL" dirty="0" smtClean="0"/>
          </a:p>
          <a:p>
            <a:r>
              <a:rPr lang="nl-NL" dirty="0" smtClean="0"/>
              <a:t>omega 3 en 6 vetzuren. </a:t>
            </a:r>
            <a:r>
              <a:rPr lang="nl-NL" dirty="0" smtClean="0">
                <a:solidFill>
                  <a:schemeClr val="bg1">
                    <a:lumMod val="50000"/>
                  </a:schemeClr>
                </a:solidFill>
              </a:rPr>
              <a:t>(n-3 en n-6)</a:t>
            </a:r>
          </a:p>
          <a:p>
            <a:endParaRPr lang="nl-NL" dirty="0" smtClean="0"/>
          </a:p>
          <a:p>
            <a:endParaRPr lang="nl-NL" dirty="0"/>
          </a:p>
        </p:txBody>
      </p:sp>
    </p:spTree>
    <p:extLst>
      <p:ext uri="{BB962C8B-B14F-4D97-AF65-F5344CB8AC3E}">
        <p14:creationId xmlns:p14="http://schemas.microsoft.com/office/powerpoint/2010/main" val="26338095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Fosfolipiden</a:t>
            </a:r>
            <a:endParaRPr lang="nl-NL" dirty="0"/>
          </a:p>
        </p:txBody>
      </p:sp>
      <p:sp>
        <p:nvSpPr>
          <p:cNvPr id="3" name="Tijdelijke aanduiding voor inhoud 2"/>
          <p:cNvSpPr>
            <a:spLocks noGrp="1"/>
          </p:cNvSpPr>
          <p:nvPr>
            <p:ph sz="quarter" idx="1"/>
          </p:nvPr>
        </p:nvSpPr>
        <p:spPr/>
        <p:txBody>
          <a:bodyPr/>
          <a:lstStyle/>
          <a:p>
            <a:r>
              <a:rPr lang="nl-NL" dirty="0" smtClean="0"/>
              <a:t>Lijkt op triglyceriden maar aan het glycerolmolecuul is één vetzuur vervangen door een fosforgroep.</a:t>
            </a:r>
          </a:p>
          <a:p>
            <a:r>
              <a:rPr lang="nl-NL" dirty="0" smtClean="0"/>
              <a:t>Speelt een rol bij de opbouw van celmembranen, vooral hersenen en zenuwweefsel</a:t>
            </a:r>
          </a:p>
          <a:p>
            <a:r>
              <a:rPr lang="nl-NL" dirty="0" smtClean="0"/>
              <a:t>Komt voor in soja, eieren en soja bonen</a:t>
            </a:r>
            <a:endParaRPr lang="nl-NL" dirty="0"/>
          </a:p>
        </p:txBody>
      </p:sp>
    </p:spTree>
    <p:extLst>
      <p:ext uri="{BB962C8B-B14F-4D97-AF65-F5344CB8AC3E}">
        <p14:creationId xmlns:p14="http://schemas.microsoft.com/office/powerpoint/2010/main" val="412721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p:txBody>
          <a:bodyPr/>
          <a:lstStyle/>
          <a:p>
            <a:endParaRPr lang="nl-NL" dirty="0"/>
          </a:p>
        </p:txBody>
      </p:sp>
      <p:sp>
        <p:nvSpPr>
          <p:cNvPr id="2" name="Titel 1"/>
          <p:cNvSpPr>
            <a:spLocks noGrp="1"/>
          </p:cNvSpPr>
          <p:nvPr>
            <p:ph type="ctrTitle"/>
          </p:nvPr>
        </p:nvSpPr>
        <p:spPr/>
        <p:txBody>
          <a:bodyPr/>
          <a:lstStyle/>
          <a:p>
            <a:r>
              <a:rPr lang="nl-NL" dirty="0" smtClean="0"/>
              <a:t>VETTEN</a:t>
            </a:r>
            <a:endParaRPr lang="nl-NL" dirty="0"/>
          </a:p>
        </p:txBody>
      </p:sp>
    </p:spTree>
    <p:extLst>
      <p:ext uri="{BB962C8B-B14F-4D97-AF65-F5344CB8AC3E}">
        <p14:creationId xmlns:p14="http://schemas.microsoft.com/office/powerpoint/2010/main" val="39159109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t>
            </a:r>
            <a:r>
              <a:rPr lang="nl-NL" dirty="0" smtClean="0"/>
              <a:t>holesterol</a:t>
            </a:r>
            <a:endParaRPr lang="nl-NL" dirty="0"/>
          </a:p>
        </p:txBody>
      </p:sp>
      <p:sp>
        <p:nvSpPr>
          <p:cNvPr id="3" name="Tijdelijke aanduiding voor inhoud 2"/>
          <p:cNvSpPr>
            <a:spLocks noGrp="1"/>
          </p:cNvSpPr>
          <p:nvPr>
            <p:ph sz="quarter" idx="1"/>
          </p:nvPr>
        </p:nvSpPr>
        <p:spPr>
          <a:xfrm>
            <a:off x="914400" y="1447800"/>
            <a:ext cx="7772400" cy="5005536"/>
          </a:xfrm>
        </p:spPr>
        <p:txBody>
          <a:bodyPr>
            <a:normAutofit/>
          </a:bodyPr>
          <a:lstStyle/>
          <a:p>
            <a:r>
              <a:rPr lang="nl-NL" dirty="0" smtClean="0"/>
              <a:t>Bedenk 5 producten die rijk zijn aan cholesterol</a:t>
            </a:r>
          </a:p>
        </p:txBody>
      </p:sp>
    </p:spTree>
    <p:extLst>
      <p:ext uri="{BB962C8B-B14F-4D97-AF65-F5344CB8AC3E}">
        <p14:creationId xmlns:p14="http://schemas.microsoft.com/office/powerpoint/2010/main" val="14942122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Cholesterol</a:t>
            </a:r>
            <a:endParaRPr lang="nl-NL" dirty="0"/>
          </a:p>
        </p:txBody>
      </p:sp>
      <p:sp>
        <p:nvSpPr>
          <p:cNvPr id="3" name="Tijdelijke aanduiding voor inhoud 2"/>
          <p:cNvSpPr>
            <a:spLocks noGrp="1"/>
          </p:cNvSpPr>
          <p:nvPr>
            <p:ph sz="quarter" idx="1"/>
          </p:nvPr>
        </p:nvSpPr>
        <p:spPr/>
        <p:txBody>
          <a:bodyPr/>
          <a:lstStyle/>
          <a:p>
            <a:r>
              <a:rPr lang="nl-NL" dirty="0" smtClean="0"/>
              <a:t>Vetachtige stof</a:t>
            </a:r>
          </a:p>
          <a:p>
            <a:endParaRPr lang="nl-NL" dirty="0"/>
          </a:p>
          <a:p>
            <a:r>
              <a:rPr lang="nl-NL" dirty="0" smtClean="0"/>
              <a:t>Bouwstof van zenuwstelsel en een aantal organen</a:t>
            </a:r>
          </a:p>
          <a:p>
            <a:r>
              <a:rPr lang="nl-NL" dirty="0" smtClean="0"/>
              <a:t>Vorming van galsappen, vetvertering</a:t>
            </a:r>
          </a:p>
          <a:p>
            <a:r>
              <a:rPr lang="nl-NL" dirty="0" smtClean="0"/>
              <a:t>Bestanddeel hormonen en vitamines, stofwisseling</a:t>
            </a:r>
          </a:p>
          <a:p>
            <a:r>
              <a:rPr lang="nl-NL" dirty="0" smtClean="0"/>
              <a:t>Transport vetten in lymfe en bloed</a:t>
            </a:r>
          </a:p>
          <a:p>
            <a:endParaRPr lang="nl-NL" dirty="0"/>
          </a:p>
          <a:p>
            <a:r>
              <a:rPr lang="nl-NL" dirty="0" smtClean="0"/>
              <a:t>Aanmaak vooral in de lever</a:t>
            </a:r>
            <a:endParaRPr lang="nl-NL" dirty="0"/>
          </a:p>
        </p:txBody>
      </p:sp>
    </p:spTree>
    <p:extLst>
      <p:ext uri="{BB962C8B-B14F-4D97-AF65-F5344CB8AC3E}">
        <p14:creationId xmlns:p14="http://schemas.microsoft.com/office/powerpoint/2010/main" val="3067704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Cholesterol</a:t>
            </a:r>
            <a:endParaRPr lang="nl-NL" dirty="0"/>
          </a:p>
        </p:txBody>
      </p:sp>
      <p:sp>
        <p:nvSpPr>
          <p:cNvPr id="3" name="Tijdelijke aanduiding voor inhoud 2"/>
          <p:cNvSpPr>
            <a:spLocks noGrp="1"/>
          </p:cNvSpPr>
          <p:nvPr>
            <p:ph sz="quarter" idx="1"/>
          </p:nvPr>
        </p:nvSpPr>
        <p:spPr/>
        <p:txBody>
          <a:bodyPr/>
          <a:lstStyle/>
          <a:p>
            <a:r>
              <a:rPr lang="nl-NL" dirty="0"/>
              <a:t>LDL </a:t>
            </a:r>
            <a:endParaRPr lang="nl-NL" dirty="0" smtClean="0"/>
          </a:p>
          <a:p>
            <a:pPr>
              <a:buFontTx/>
              <a:buChar char="-"/>
            </a:pPr>
            <a:r>
              <a:rPr lang="nl-NL" dirty="0" smtClean="0"/>
              <a:t>Ongunstig cholesterol</a:t>
            </a:r>
          </a:p>
          <a:p>
            <a:pPr>
              <a:buFontTx/>
              <a:buChar char="-"/>
            </a:pPr>
            <a:r>
              <a:rPr lang="nl-NL" dirty="0" smtClean="0"/>
              <a:t> Hecht makkelijk aan bloedvatwanden en veroorzaakt zo vernauwing</a:t>
            </a:r>
            <a:endParaRPr lang="nl-NL" dirty="0"/>
          </a:p>
          <a:p>
            <a:r>
              <a:rPr lang="nl-NL" dirty="0"/>
              <a:t>HDL </a:t>
            </a:r>
          </a:p>
          <a:p>
            <a:pPr>
              <a:buFontTx/>
              <a:buChar char="-"/>
            </a:pPr>
            <a:r>
              <a:rPr lang="nl-NL" dirty="0" smtClean="0"/>
              <a:t>Gunstig cholesterol </a:t>
            </a:r>
          </a:p>
          <a:p>
            <a:pPr>
              <a:buFontTx/>
              <a:buChar char="-"/>
            </a:pPr>
            <a:r>
              <a:rPr lang="nl-NL" dirty="0" smtClean="0"/>
              <a:t>Transporteert teveel aan cholesterol naar lever en wordt omgezet in galzuur</a:t>
            </a:r>
            <a:endParaRPr lang="nl-NL" dirty="0"/>
          </a:p>
        </p:txBody>
      </p:sp>
    </p:spTree>
    <p:extLst>
      <p:ext uri="{BB962C8B-B14F-4D97-AF65-F5344CB8AC3E}">
        <p14:creationId xmlns:p14="http://schemas.microsoft.com/office/powerpoint/2010/main" val="1435522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Hoge cholesterol</a:t>
            </a:r>
            <a:endParaRPr lang="nl-NL" dirty="0"/>
          </a:p>
        </p:txBody>
      </p:sp>
      <p:sp>
        <p:nvSpPr>
          <p:cNvPr id="3" name="Tijdelijke aanduiding voor inhoud 2"/>
          <p:cNvSpPr>
            <a:spLocks noGrp="1"/>
          </p:cNvSpPr>
          <p:nvPr>
            <p:ph sz="quarter" idx="1"/>
          </p:nvPr>
        </p:nvSpPr>
        <p:spPr>
          <a:xfrm>
            <a:off x="827584" y="1844824"/>
            <a:ext cx="7772400" cy="4572000"/>
          </a:xfrm>
        </p:spPr>
        <p:txBody>
          <a:bodyPr/>
          <a:lstStyle/>
          <a:p>
            <a:pPr>
              <a:defRPr/>
            </a:pPr>
            <a:r>
              <a:rPr lang="nl-NL" dirty="0" smtClean="0"/>
              <a:t>Risico </a:t>
            </a:r>
            <a:r>
              <a:rPr lang="nl-NL" dirty="0"/>
              <a:t>hart- en </a:t>
            </a:r>
            <a:r>
              <a:rPr lang="nl-NL" dirty="0" smtClean="0"/>
              <a:t>vaatziekten</a:t>
            </a:r>
            <a:endParaRPr lang="nl-NL" dirty="0"/>
          </a:p>
          <a:p>
            <a:pPr>
              <a:defRPr/>
            </a:pPr>
            <a:r>
              <a:rPr lang="nl-NL" dirty="0"/>
              <a:t>Vaatvernauwing</a:t>
            </a:r>
          </a:p>
          <a:p>
            <a:pPr>
              <a:defRPr/>
            </a:pPr>
            <a:r>
              <a:rPr lang="nl-NL" dirty="0"/>
              <a:t>Hartinfarct/herseninfarct</a:t>
            </a:r>
          </a:p>
          <a:p>
            <a:endParaRPr lang="nl-NL" dirty="0" smtClean="0"/>
          </a:p>
        </p:txBody>
      </p:sp>
    </p:spTree>
    <p:extLst>
      <p:ext uri="{BB962C8B-B14F-4D97-AF65-F5344CB8AC3E}">
        <p14:creationId xmlns:p14="http://schemas.microsoft.com/office/powerpoint/2010/main" val="1033244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Cholesterol</a:t>
            </a:r>
            <a:endParaRPr lang="nl-NL" dirty="0"/>
          </a:p>
        </p:txBody>
      </p:sp>
      <p:sp>
        <p:nvSpPr>
          <p:cNvPr id="3" name="Tijdelijke aanduiding voor inhoud 2"/>
          <p:cNvSpPr>
            <a:spLocks noGrp="1"/>
          </p:cNvSpPr>
          <p:nvPr>
            <p:ph sz="quarter" idx="1"/>
          </p:nvPr>
        </p:nvSpPr>
        <p:spPr/>
        <p:txBody>
          <a:bodyPr/>
          <a:lstStyle/>
          <a:p>
            <a:r>
              <a:rPr lang="nl-NL" dirty="0" smtClean="0">
                <a:hlinkClick r:id="rId2"/>
              </a:rPr>
              <a:t>http://www.explania.com/nl/kanalen/gezondheid/detail/wat-is-cholesterol</a:t>
            </a:r>
            <a:endParaRPr lang="nl-NL" dirty="0"/>
          </a:p>
        </p:txBody>
      </p:sp>
    </p:spTree>
    <p:extLst>
      <p:ext uri="{BB962C8B-B14F-4D97-AF65-F5344CB8AC3E}">
        <p14:creationId xmlns:p14="http://schemas.microsoft.com/office/powerpoint/2010/main" val="3680256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Transvetzuren</a:t>
            </a:r>
            <a:endParaRPr lang="nl-NL" dirty="0"/>
          </a:p>
        </p:txBody>
      </p:sp>
      <p:sp>
        <p:nvSpPr>
          <p:cNvPr id="3" name="Tijdelijke aanduiding voor inhoud 2"/>
          <p:cNvSpPr>
            <a:spLocks noGrp="1"/>
          </p:cNvSpPr>
          <p:nvPr>
            <p:ph sz="quarter" idx="1"/>
          </p:nvPr>
        </p:nvSpPr>
        <p:spPr/>
        <p:txBody>
          <a:bodyPr>
            <a:normAutofit lnSpcReduction="10000"/>
          </a:bodyPr>
          <a:lstStyle/>
          <a:p>
            <a:r>
              <a:rPr lang="nl-NL" dirty="0" smtClean="0"/>
              <a:t>Transvetzuren</a:t>
            </a:r>
          </a:p>
          <a:p>
            <a:pPr marL="0" indent="0">
              <a:buNone/>
            </a:pPr>
            <a:r>
              <a:rPr lang="nl-NL" dirty="0" smtClean="0"/>
              <a:t> - Te zien aan de structuurformule</a:t>
            </a:r>
            <a:br>
              <a:rPr lang="nl-NL" dirty="0" smtClean="0"/>
            </a:br>
            <a:r>
              <a:rPr lang="nl-NL" dirty="0" smtClean="0"/>
              <a:t>- Transvetzuren verhogen de LDL en verlagen het HDL</a:t>
            </a:r>
            <a:br>
              <a:rPr lang="nl-NL" dirty="0" smtClean="0"/>
            </a:br>
            <a:r>
              <a:rPr lang="nl-NL" dirty="0" smtClean="0"/>
              <a:t>daardoor heeft het een negatieve invloed op de gezondheid.</a:t>
            </a:r>
          </a:p>
          <a:p>
            <a:pPr>
              <a:buFontTx/>
              <a:buChar char="-"/>
            </a:pPr>
            <a:r>
              <a:rPr lang="nl-NL" dirty="0" err="1" smtClean="0"/>
              <a:t>Transvet</a:t>
            </a:r>
            <a:r>
              <a:rPr lang="nl-NL" dirty="0" smtClean="0"/>
              <a:t> zit van </a:t>
            </a:r>
            <a:r>
              <a:rPr lang="nl-NL" dirty="0" err="1" smtClean="0"/>
              <a:t>nature</a:t>
            </a:r>
            <a:r>
              <a:rPr lang="nl-NL" dirty="0" smtClean="0"/>
              <a:t>  in zuivel en vlees van herkauwers. In de fabriek wordt cis-vet omgezet in </a:t>
            </a:r>
            <a:r>
              <a:rPr lang="nl-NL" dirty="0" err="1" smtClean="0"/>
              <a:t>transvet</a:t>
            </a:r>
            <a:r>
              <a:rPr lang="nl-NL" dirty="0" smtClean="0"/>
              <a:t>.</a:t>
            </a:r>
          </a:p>
          <a:p>
            <a:pPr>
              <a:buFontTx/>
              <a:buChar char="-"/>
            </a:pPr>
            <a:r>
              <a:rPr lang="nl-NL" dirty="0" smtClean="0"/>
              <a:t>Gefrituurde snacks</a:t>
            </a:r>
          </a:p>
          <a:p>
            <a:pPr>
              <a:buFontTx/>
              <a:buChar char="-"/>
            </a:pPr>
            <a:r>
              <a:rPr lang="nl-NL" dirty="0" smtClean="0"/>
              <a:t>Bakvetten (bakkerijproducten)</a:t>
            </a:r>
          </a:p>
          <a:p>
            <a:pPr>
              <a:buFontTx/>
              <a:buChar char="-"/>
            </a:pPr>
            <a:r>
              <a:rPr lang="nl-NL" dirty="0" smtClean="0"/>
              <a:t>Harde bak en braad margarines</a:t>
            </a:r>
            <a:br>
              <a:rPr lang="nl-NL" dirty="0" smtClean="0"/>
            </a:br>
            <a:r>
              <a:rPr lang="nl-NL" dirty="0" smtClean="0"/>
              <a:t/>
            </a:r>
            <a:br>
              <a:rPr lang="nl-NL" dirty="0" smtClean="0"/>
            </a:br>
            <a:endParaRPr lang="nl-NL" dirty="0"/>
          </a:p>
        </p:txBody>
      </p:sp>
    </p:spTree>
    <p:extLst>
      <p:ext uri="{BB962C8B-B14F-4D97-AF65-F5344CB8AC3E}">
        <p14:creationId xmlns:p14="http://schemas.microsoft.com/office/powerpoint/2010/main" val="41258201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Industrieel ‘gehard’ vet</a:t>
            </a:r>
          </a:p>
        </p:txBody>
      </p:sp>
      <p:sp>
        <p:nvSpPr>
          <p:cNvPr id="3" name="Tijdelijke aanduiding voor inhoud 2"/>
          <p:cNvSpPr>
            <a:spLocks noGrp="1"/>
          </p:cNvSpPr>
          <p:nvPr>
            <p:ph sz="quarter" idx="1"/>
          </p:nvPr>
        </p:nvSpPr>
        <p:spPr/>
        <p:txBody>
          <a:bodyPr/>
          <a:lstStyle/>
          <a:p>
            <a:r>
              <a:rPr lang="nl-NL" dirty="0"/>
              <a:t>Wanneer onverzadigd vet industrieel wordt omgezet in verzadigd vet (wordt ‘gehard’), worden ook transvetten gevormd, zoals </a:t>
            </a:r>
            <a:r>
              <a:rPr lang="nl-NL" dirty="0" err="1"/>
              <a:t>elaídinezuur</a:t>
            </a:r>
            <a:r>
              <a:rPr lang="nl-NL" dirty="0"/>
              <a:t>. </a:t>
            </a:r>
            <a:r>
              <a:rPr lang="nl-NL" dirty="0" smtClean="0"/>
              <a:t/>
            </a:r>
            <a:br>
              <a:rPr lang="nl-NL" dirty="0" smtClean="0"/>
            </a:br>
            <a:endParaRPr lang="nl-NL" dirty="0" smtClean="0"/>
          </a:p>
          <a:p>
            <a:r>
              <a:rPr lang="nl-NL" dirty="0" smtClean="0"/>
              <a:t>De </a:t>
            </a:r>
            <a:r>
              <a:rPr lang="nl-NL" dirty="0"/>
              <a:t>olie of het zachte vet krijgt zo een steviger, harder karakter. Daardoor kan het gebruikt worden voor de bereiding van harde margarines, frituur- en bak- en braadvetten en voor het maken van gebak en koek en (gefrituurde) snacks.</a:t>
            </a:r>
          </a:p>
          <a:p>
            <a:endParaRPr lang="nl-NL" dirty="0"/>
          </a:p>
        </p:txBody>
      </p:sp>
    </p:spTree>
    <p:extLst>
      <p:ext uri="{BB962C8B-B14F-4D97-AF65-F5344CB8AC3E}">
        <p14:creationId xmlns:p14="http://schemas.microsoft.com/office/powerpoint/2010/main" val="28512363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Transvet</a:t>
            </a:r>
            <a:r>
              <a:rPr lang="nl-NL" dirty="0" smtClean="0"/>
              <a:t> op het etiket</a:t>
            </a:r>
            <a:endParaRPr lang="nl-NL" dirty="0"/>
          </a:p>
        </p:txBody>
      </p:sp>
      <p:sp>
        <p:nvSpPr>
          <p:cNvPr id="3" name="Tijdelijke aanduiding voor inhoud 2"/>
          <p:cNvSpPr>
            <a:spLocks noGrp="1"/>
          </p:cNvSpPr>
          <p:nvPr>
            <p:ph sz="quarter" idx="1"/>
          </p:nvPr>
        </p:nvSpPr>
        <p:spPr/>
        <p:txBody>
          <a:bodyPr/>
          <a:lstStyle/>
          <a:p>
            <a:r>
              <a:rPr lang="nl-NL" sz="2800" dirty="0"/>
              <a:t>Het is moeilijk na te gaan of een product </a:t>
            </a:r>
            <a:r>
              <a:rPr lang="nl-NL" sz="2800" dirty="0" err="1"/>
              <a:t>transvet</a:t>
            </a:r>
            <a:r>
              <a:rPr lang="nl-NL" sz="2800" dirty="0"/>
              <a:t> bevat. Soms wordt het gehalte </a:t>
            </a:r>
            <a:r>
              <a:rPr lang="nl-NL" sz="2800" dirty="0" err="1"/>
              <a:t>transvet</a:t>
            </a:r>
            <a:r>
              <a:rPr lang="nl-NL" sz="2800" dirty="0"/>
              <a:t> apart op het etiket aangegeven. Het gebruik van (gedeeltelijk) geharde olie of vet moet altijd worden vermeld in de ingrediëntendeclaratie. Vooral bij koekjes en snacks is op die manier te zien dat </a:t>
            </a:r>
            <a:r>
              <a:rPr lang="nl-NL" sz="2800" dirty="0" err="1"/>
              <a:t>transvet</a:t>
            </a:r>
            <a:r>
              <a:rPr lang="nl-NL" sz="2800" dirty="0"/>
              <a:t> is gebruikt. Staat bij de ingrediënten ‘plantaardig vet, gedeeltelijk gehard’ of ‘gehydrogeneerd vet’, dan kan dit duiden op de aanwezigheid van </a:t>
            </a:r>
            <a:r>
              <a:rPr lang="nl-NL" sz="2800" dirty="0" err="1"/>
              <a:t>transvet</a:t>
            </a:r>
            <a:r>
              <a:rPr lang="nl-NL" sz="2800" dirty="0"/>
              <a:t>.</a:t>
            </a:r>
          </a:p>
          <a:p>
            <a:endParaRPr lang="nl-NL" dirty="0"/>
          </a:p>
        </p:txBody>
      </p:sp>
    </p:spTree>
    <p:extLst>
      <p:ext uri="{BB962C8B-B14F-4D97-AF65-F5344CB8AC3E}">
        <p14:creationId xmlns:p14="http://schemas.microsoft.com/office/powerpoint/2010/main" val="31857685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Omega 3 </a:t>
            </a:r>
            <a:endParaRPr lang="nl-NL" dirty="0"/>
          </a:p>
        </p:txBody>
      </p:sp>
      <p:sp>
        <p:nvSpPr>
          <p:cNvPr id="3" name="Tijdelijke aanduiding voor inhoud 2"/>
          <p:cNvSpPr>
            <a:spLocks noGrp="1"/>
          </p:cNvSpPr>
          <p:nvPr>
            <p:ph sz="quarter" idx="1"/>
          </p:nvPr>
        </p:nvSpPr>
        <p:spPr/>
        <p:txBody>
          <a:bodyPr/>
          <a:lstStyle/>
          <a:p>
            <a:r>
              <a:rPr lang="nl-NL" dirty="0"/>
              <a:t>http://www.explania.com/nl/kanalen/gezondheid/detail/wat-zijn-omega-3-vetzuren</a:t>
            </a:r>
          </a:p>
        </p:txBody>
      </p:sp>
    </p:spTree>
    <p:extLst>
      <p:ext uri="{BB962C8B-B14F-4D97-AF65-F5344CB8AC3E}">
        <p14:creationId xmlns:p14="http://schemas.microsoft.com/office/powerpoint/2010/main" val="2995628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hoek 16"/>
          <p:cNvSpPr/>
          <p:nvPr/>
        </p:nvSpPr>
        <p:spPr>
          <a:xfrm>
            <a:off x="3184193" y="264275"/>
            <a:ext cx="223224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Tekstvak 17"/>
          <p:cNvSpPr txBox="1"/>
          <p:nvPr/>
        </p:nvSpPr>
        <p:spPr>
          <a:xfrm>
            <a:off x="3184193" y="450372"/>
            <a:ext cx="2232248" cy="707886"/>
          </a:xfrm>
          <a:prstGeom prst="rect">
            <a:avLst/>
          </a:prstGeom>
          <a:noFill/>
        </p:spPr>
        <p:txBody>
          <a:bodyPr wrap="square" rtlCol="0">
            <a:spAutoFit/>
          </a:bodyPr>
          <a:lstStyle/>
          <a:p>
            <a:pPr algn="ctr"/>
            <a:r>
              <a:rPr lang="nl-NL" sz="4000" b="1" dirty="0" smtClean="0">
                <a:solidFill>
                  <a:schemeClr val="bg1"/>
                </a:solidFill>
              </a:rPr>
              <a:t>Vet</a:t>
            </a:r>
            <a:endParaRPr lang="nl-NL" sz="4000" b="1" dirty="0">
              <a:solidFill>
                <a:schemeClr val="bg1"/>
              </a:solidFill>
            </a:endParaRPr>
          </a:p>
        </p:txBody>
      </p:sp>
      <p:sp>
        <p:nvSpPr>
          <p:cNvPr id="19" name="Rechthoek 18"/>
          <p:cNvSpPr/>
          <p:nvPr/>
        </p:nvSpPr>
        <p:spPr>
          <a:xfrm>
            <a:off x="539552" y="1844824"/>
            <a:ext cx="28803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t>Plantaardig</a:t>
            </a:r>
            <a:endParaRPr lang="nl-NL" sz="2800" dirty="0"/>
          </a:p>
        </p:txBody>
      </p:sp>
      <p:sp>
        <p:nvSpPr>
          <p:cNvPr id="20" name="Rechthoek 19"/>
          <p:cNvSpPr/>
          <p:nvPr/>
        </p:nvSpPr>
        <p:spPr>
          <a:xfrm>
            <a:off x="4716016" y="1844824"/>
            <a:ext cx="28803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t>Dierlijk</a:t>
            </a:r>
            <a:endParaRPr lang="nl-NL" sz="2800" dirty="0"/>
          </a:p>
        </p:txBody>
      </p:sp>
      <p:sp>
        <p:nvSpPr>
          <p:cNvPr id="21" name="Rechthoek 20"/>
          <p:cNvSpPr/>
          <p:nvPr/>
        </p:nvSpPr>
        <p:spPr>
          <a:xfrm>
            <a:off x="500242" y="2996952"/>
            <a:ext cx="28803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t>Onverzadigd</a:t>
            </a:r>
            <a:endParaRPr lang="nl-NL" sz="2800" dirty="0"/>
          </a:p>
        </p:txBody>
      </p:sp>
      <p:sp>
        <p:nvSpPr>
          <p:cNvPr id="22" name="Rechthoek 21"/>
          <p:cNvSpPr/>
          <p:nvPr/>
        </p:nvSpPr>
        <p:spPr>
          <a:xfrm>
            <a:off x="4738045" y="2996952"/>
            <a:ext cx="28803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t>Verzadigd</a:t>
            </a:r>
            <a:endParaRPr lang="nl-NL" sz="2800" dirty="0"/>
          </a:p>
        </p:txBody>
      </p:sp>
      <p:cxnSp>
        <p:nvCxnSpPr>
          <p:cNvPr id="24" name="Rechte verbindingslijn 23"/>
          <p:cNvCxnSpPr/>
          <p:nvPr/>
        </p:nvCxnSpPr>
        <p:spPr>
          <a:xfrm>
            <a:off x="4210337" y="1244738"/>
            <a:ext cx="0" cy="2400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p:nvPr/>
        </p:nvCxnSpPr>
        <p:spPr>
          <a:xfrm>
            <a:off x="1950341" y="1484784"/>
            <a:ext cx="42058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Rechte verbindingslijn 27"/>
          <p:cNvCxnSpPr/>
          <p:nvPr/>
        </p:nvCxnSpPr>
        <p:spPr>
          <a:xfrm>
            <a:off x="1950341" y="1484784"/>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Rechte verbindingslijn 29"/>
          <p:cNvCxnSpPr>
            <a:endCxn id="20" idx="0"/>
          </p:cNvCxnSpPr>
          <p:nvPr/>
        </p:nvCxnSpPr>
        <p:spPr>
          <a:xfrm>
            <a:off x="6156176" y="1484784"/>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Rechte verbindingslijn 31"/>
          <p:cNvCxnSpPr/>
          <p:nvPr/>
        </p:nvCxnSpPr>
        <p:spPr>
          <a:xfrm>
            <a:off x="1993626" y="2780928"/>
            <a:ext cx="430656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Rechte verbindingslijn 32"/>
          <p:cNvCxnSpPr/>
          <p:nvPr/>
        </p:nvCxnSpPr>
        <p:spPr>
          <a:xfrm>
            <a:off x="1979712" y="2778037"/>
            <a:ext cx="0" cy="1800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6300192" y="2778037"/>
            <a:ext cx="0" cy="225903"/>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a:stCxn id="19" idx="3"/>
            <a:endCxn id="20" idx="1"/>
          </p:cNvCxnSpPr>
          <p:nvPr/>
        </p:nvCxnSpPr>
        <p:spPr>
          <a:xfrm>
            <a:off x="3419872" y="2240868"/>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4175570" y="2240867"/>
            <a:ext cx="0" cy="537169"/>
          </a:xfrm>
          <a:prstGeom prst="line">
            <a:avLst/>
          </a:prstGeom>
        </p:spPr>
        <p:style>
          <a:lnRef idx="1">
            <a:schemeClr val="accent1"/>
          </a:lnRef>
          <a:fillRef idx="0">
            <a:schemeClr val="accent1"/>
          </a:fillRef>
          <a:effectRef idx="0">
            <a:schemeClr val="accent1"/>
          </a:effectRef>
          <a:fontRef idx="minor">
            <a:schemeClr val="tx1"/>
          </a:fontRef>
        </p:style>
      </p:cxnSp>
      <p:sp>
        <p:nvSpPr>
          <p:cNvPr id="42" name="Rechthoek 41"/>
          <p:cNvSpPr/>
          <p:nvPr/>
        </p:nvSpPr>
        <p:spPr>
          <a:xfrm>
            <a:off x="500242" y="4005064"/>
            <a:ext cx="140085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t>MOV</a:t>
            </a:r>
            <a:endParaRPr lang="nl-NL" sz="2800" dirty="0"/>
          </a:p>
        </p:txBody>
      </p:sp>
      <p:sp>
        <p:nvSpPr>
          <p:cNvPr id="43" name="Rechthoek 42"/>
          <p:cNvSpPr/>
          <p:nvPr/>
        </p:nvSpPr>
        <p:spPr>
          <a:xfrm>
            <a:off x="1984661" y="4005064"/>
            <a:ext cx="140085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t>EOV</a:t>
            </a:r>
            <a:endParaRPr lang="nl-NL" sz="2800" dirty="0"/>
          </a:p>
        </p:txBody>
      </p:sp>
      <p:sp>
        <p:nvSpPr>
          <p:cNvPr id="47" name="Rechthoek 46"/>
          <p:cNvSpPr/>
          <p:nvPr/>
        </p:nvSpPr>
        <p:spPr>
          <a:xfrm>
            <a:off x="539552" y="5157192"/>
            <a:ext cx="661115"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Cis</a:t>
            </a:r>
            <a:endParaRPr lang="nl-NL" dirty="0"/>
          </a:p>
        </p:txBody>
      </p:sp>
      <p:sp>
        <p:nvSpPr>
          <p:cNvPr id="48" name="Rechthoek 47"/>
          <p:cNvSpPr/>
          <p:nvPr/>
        </p:nvSpPr>
        <p:spPr>
          <a:xfrm>
            <a:off x="1239977" y="5157192"/>
            <a:ext cx="661115"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Trans</a:t>
            </a:r>
            <a:endParaRPr lang="nl-NL" dirty="0"/>
          </a:p>
        </p:txBody>
      </p:sp>
      <p:sp>
        <p:nvSpPr>
          <p:cNvPr id="49" name="Rechthoek 48"/>
          <p:cNvSpPr/>
          <p:nvPr/>
        </p:nvSpPr>
        <p:spPr>
          <a:xfrm>
            <a:off x="1993626" y="5157192"/>
            <a:ext cx="661115"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Cis</a:t>
            </a:r>
            <a:endParaRPr lang="nl-NL" dirty="0"/>
          </a:p>
        </p:txBody>
      </p:sp>
      <p:sp>
        <p:nvSpPr>
          <p:cNvPr id="50" name="Rechthoek 49"/>
          <p:cNvSpPr/>
          <p:nvPr/>
        </p:nvSpPr>
        <p:spPr>
          <a:xfrm>
            <a:off x="2687831" y="5157192"/>
            <a:ext cx="661115"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Trans</a:t>
            </a:r>
            <a:endParaRPr lang="nl-NL" dirty="0"/>
          </a:p>
        </p:txBody>
      </p:sp>
      <p:sp>
        <p:nvSpPr>
          <p:cNvPr id="53" name="Rechthoek 52"/>
          <p:cNvSpPr/>
          <p:nvPr/>
        </p:nvSpPr>
        <p:spPr>
          <a:xfrm>
            <a:off x="4716016" y="4005064"/>
            <a:ext cx="140085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smtClean="0"/>
              <a:t>Korte</a:t>
            </a:r>
            <a:br>
              <a:rPr lang="nl-NL" sz="2000" dirty="0" smtClean="0"/>
            </a:br>
            <a:r>
              <a:rPr lang="nl-NL" sz="2000" dirty="0" smtClean="0"/>
              <a:t>keten vetzuren</a:t>
            </a:r>
            <a:endParaRPr lang="nl-NL" sz="2000" dirty="0"/>
          </a:p>
        </p:txBody>
      </p:sp>
      <p:sp>
        <p:nvSpPr>
          <p:cNvPr id="54" name="Rechthoek 53"/>
          <p:cNvSpPr/>
          <p:nvPr/>
        </p:nvSpPr>
        <p:spPr>
          <a:xfrm>
            <a:off x="6178205" y="4005064"/>
            <a:ext cx="140085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t>MCT</a:t>
            </a:r>
            <a:endParaRPr lang="nl-NL" sz="2800" dirty="0"/>
          </a:p>
        </p:txBody>
      </p:sp>
      <p:sp>
        <p:nvSpPr>
          <p:cNvPr id="55" name="Rechthoek 54"/>
          <p:cNvSpPr/>
          <p:nvPr/>
        </p:nvSpPr>
        <p:spPr>
          <a:xfrm>
            <a:off x="7628831" y="4005064"/>
            <a:ext cx="140085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t>L</a:t>
            </a:r>
            <a:r>
              <a:rPr lang="nl-NL" sz="2800" dirty="0" smtClean="0"/>
              <a:t>CT</a:t>
            </a:r>
            <a:endParaRPr lang="nl-NL" sz="2800" dirty="0"/>
          </a:p>
        </p:txBody>
      </p:sp>
      <p:cxnSp>
        <p:nvCxnSpPr>
          <p:cNvPr id="57" name="Rechte verbindingslijn 56"/>
          <p:cNvCxnSpPr>
            <a:endCxn id="42" idx="0"/>
          </p:cNvCxnSpPr>
          <p:nvPr/>
        </p:nvCxnSpPr>
        <p:spPr>
          <a:xfrm>
            <a:off x="1200667" y="378904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Rechte verbindingslijn 58"/>
          <p:cNvCxnSpPr>
            <a:endCxn id="43" idx="0"/>
          </p:cNvCxnSpPr>
          <p:nvPr/>
        </p:nvCxnSpPr>
        <p:spPr>
          <a:xfrm>
            <a:off x="2685086" y="378904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Rechte verbindingslijn 60"/>
          <p:cNvCxnSpPr>
            <a:endCxn id="47" idx="0"/>
          </p:cNvCxnSpPr>
          <p:nvPr/>
        </p:nvCxnSpPr>
        <p:spPr>
          <a:xfrm>
            <a:off x="870109" y="4869160"/>
            <a:ext cx="1"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Rechte verbindingslijn 62"/>
          <p:cNvCxnSpPr>
            <a:endCxn id="48" idx="0"/>
          </p:cNvCxnSpPr>
          <p:nvPr/>
        </p:nvCxnSpPr>
        <p:spPr>
          <a:xfrm>
            <a:off x="1570534" y="4869160"/>
            <a:ext cx="1"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Rechte verbindingslijn 64"/>
          <p:cNvCxnSpPr>
            <a:endCxn id="49" idx="0"/>
          </p:cNvCxnSpPr>
          <p:nvPr/>
        </p:nvCxnSpPr>
        <p:spPr>
          <a:xfrm>
            <a:off x="2324183" y="4869160"/>
            <a:ext cx="1"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Rechte verbindingslijn 66"/>
          <p:cNvCxnSpPr>
            <a:stCxn id="50" idx="0"/>
          </p:cNvCxnSpPr>
          <p:nvPr/>
        </p:nvCxnSpPr>
        <p:spPr>
          <a:xfrm flipH="1">
            <a:off x="2915816" y="5157192"/>
            <a:ext cx="1025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Rechte verbindingslijn 69"/>
          <p:cNvCxnSpPr/>
          <p:nvPr/>
        </p:nvCxnSpPr>
        <p:spPr>
          <a:xfrm>
            <a:off x="2915816" y="4869160"/>
            <a:ext cx="512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Rechte verbindingslijn 71"/>
          <p:cNvCxnSpPr/>
          <p:nvPr/>
        </p:nvCxnSpPr>
        <p:spPr>
          <a:xfrm>
            <a:off x="2967102" y="4869160"/>
            <a:ext cx="1"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Rechte verbindingslijn 73"/>
          <p:cNvCxnSpPr/>
          <p:nvPr/>
        </p:nvCxnSpPr>
        <p:spPr>
          <a:xfrm>
            <a:off x="5220072" y="378904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Rechte verbindingslijn 75"/>
          <p:cNvCxnSpPr/>
          <p:nvPr/>
        </p:nvCxnSpPr>
        <p:spPr>
          <a:xfrm>
            <a:off x="6732240" y="378904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Rechte verbindingslijn 77"/>
          <p:cNvCxnSpPr/>
          <p:nvPr/>
        </p:nvCxnSpPr>
        <p:spPr>
          <a:xfrm>
            <a:off x="7596336" y="3573016"/>
            <a:ext cx="5760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Rechte verbindingslijn 79"/>
          <p:cNvCxnSpPr/>
          <p:nvPr/>
        </p:nvCxnSpPr>
        <p:spPr>
          <a:xfrm>
            <a:off x="8172400" y="3573016"/>
            <a:ext cx="0" cy="4320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314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Zichtbare/onzichtbare vetten</a:t>
            </a:r>
            <a:endParaRPr lang="nl-NL" dirty="0"/>
          </a:p>
        </p:txBody>
      </p:sp>
      <p:sp>
        <p:nvSpPr>
          <p:cNvPr id="3" name="Tijdelijke aanduiding voor inhoud 2"/>
          <p:cNvSpPr>
            <a:spLocks noGrp="1"/>
          </p:cNvSpPr>
          <p:nvPr>
            <p:ph sz="quarter" idx="1"/>
          </p:nvPr>
        </p:nvSpPr>
        <p:spPr/>
        <p:txBody>
          <a:bodyPr/>
          <a:lstStyle/>
          <a:p>
            <a:r>
              <a:rPr lang="nl-NL" dirty="0" smtClean="0"/>
              <a:t>Noem 5 producten met zichtbare vetten</a:t>
            </a:r>
            <a:endParaRPr lang="nl-NL" dirty="0"/>
          </a:p>
        </p:txBody>
      </p:sp>
    </p:spTree>
    <p:extLst>
      <p:ext uri="{BB962C8B-B14F-4D97-AF65-F5344CB8AC3E}">
        <p14:creationId xmlns:p14="http://schemas.microsoft.com/office/powerpoint/2010/main" val="23853679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sz="quarter" idx="1"/>
          </p:nvPr>
        </p:nvSpPr>
        <p:spPr/>
        <p:txBody>
          <a:bodyPr/>
          <a:lstStyle/>
          <a:p>
            <a:pPr marL="0" indent="0">
              <a:buNone/>
            </a:pPr>
            <a:r>
              <a:rPr lang="nl-NL" dirty="0" smtClean="0"/>
              <a:t>Een man eet dagelijks 2500 kcal. Hij mag minimaal 20 energie% en maximaal 40 energie% vet consumeren</a:t>
            </a:r>
            <a:r>
              <a:rPr lang="nl-NL" smtClean="0"/>
              <a:t>. </a:t>
            </a:r>
            <a:br>
              <a:rPr lang="nl-NL" smtClean="0"/>
            </a:br>
            <a:r>
              <a:rPr lang="nl-NL" smtClean="0"/>
              <a:t>10 </a:t>
            </a:r>
            <a:r>
              <a:rPr lang="nl-NL" dirty="0" smtClean="0"/>
              <a:t>energie% mag </a:t>
            </a:r>
            <a:r>
              <a:rPr lang="nl-NL" smtClean="0"/>
              <a:t>uit verzadigd vet bestaan</a:t>
            </a:r>
            <a:br>
              <a:rPr lang="nl-NL" smtClean="0"/>
            </a:br>
            <a:endParaRPr lang="nl-NL" smtClean="0"/>
          </a:p>
          <a:p>
            <a:r>
              <a:rPr lang="nl-NL" dirty="0" smtClean="0"/>
              <a:t>Bereken hoeveel gram vet hij minimaal en maximaal binnen mag krijgen.</a:t>
            </a:r>
          </a:p>
          <a:p>
            <a:r>
              <a:rPr lang="nl-NL" dirty="0" smtClean="0"/>
              <a:t>Hoeveel gram verzadigd vet mag dit zijn?</a:t>
            </a:r>
            <a:endParaRPr lang="nl-NL" dirty="0"/>
          </a:p>
        </p:txBody>
      </p:sp>
    </p:spTree>
    <p:extLst>
      <p:ext uri="{BB962C8B-B14F-4D97-AF65-F5344CB8AC3E}">
        <p14:creationId xmlns:p14="http://schemas.microsoft.com/office/powerpoint/2010/main" val="3292249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Zichtbaar/onzichtbaar vetten</a:t>
            </a:r>
            <a:endParaRPr lang="nl-NL" dirty="0"/>
          </a:p>
        </p:txBody>
      </p:sp>
      <p:sp>
        <p:nvSpPr>
          <p:cNvPr id="3" name="Tijdelijke aanduiding voor inhoud 2"/>
          <p:cNvSpPr>
            <a:spLocks noGrp="1"/>
          </p:cNvSpPr>
          <p:nvPr>
            <p:ph sz="quarter" idx="1"/>
          </p:nvPr>
        </p:nvSpPr>
        <p:spPr/>
        <p:txBody>
          <a:bodyPr/>
          <a:lstStyle/>
          <a:p>
            <a:r>
              <a:rPr lang="nl-NL" dirty="0" smtClean="0"/>
              <a:t>Zichtbare vetten </a:t>
            </a:r>
            <a:r>
              <a:rPr lang="nl-NL" dirty="0" smtClean="0">
                <a:sym typeface="Wingdings" pitchFamily="2" charset="2"/>
              </a:rPr>
              <a:t> herkenbaar, wordt als vet verkocht</a:t>
            </a:r>
          </a:p>
          <a:p>
            <a:r>
              <a:rPr lang="nl-NL" dirty="0" smtClean="0">
                <a:sym typeface="Wingdings" pitchFamily="2" charset="2"/>
              </a:rPr>
              <a:t>Onzichtbare vetten  verborgen in voedingsmiddelen en kant en klaar maaltijden</a:t>
            </a:r>
            <a:endParaRPr lang="nl-NL" dirty="0"/>
          </a:p>
        </p:txBody>
      </p:sp>
    </p:spTree>
    <p:extLst>
      <p:ext uri="{BB962C8B-B14F-4D97-AF65-F5344CB8AC3E}">
        <p14:creationId xmlns:p14="http://schemas.microsoft.com/office/powerpoint/2010/main" val="1230824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Dierlijk en plantaardig</a:t>
            </a:r>
            <a:endParaRPr lang="nl-NL" dirty="0"/>
          </a:p>
        </p:txBody>
      </p:sp>
      <p:sp>
        <p:nvSpPr>
          <p:cNvPr id="3" name="Tijdelijke aanduiding voor inhoud 2"/>
          <p:cNvSpPr>
            <a:spLocks noGrp="1"/>
          </p:cNvSpPr>
          <p:nvPr>
            <p:ph sz="quarter" idx="1"/>
          </p:nvPr>
        </p:nvSpPr>
        <p:spPr>
          <a:xfrm>
            <a:off x="899592" y="1772816"/>
            <a:ext cx="7772400" cy="4572000"/>
          </a:xfrm>
        </p:spPr>
        <p:txBody>
          <a:bodyPr/>
          <a:lstStyle/>
          <a:p>
            <a:r>
              <a:rPr lang="nl-NL" b="1" dirty="0" smtClean="0"/>
              <a:t>Dierlijke vetten:</a:t>
            </a:r>
            <a:r>
              <a:rPr lang="nl-NL" smtClean="0"/>
              <a:t/>
            </a:r>
            <a:br>
              <a:rPr lang="nl-NL" smtClean="0"/>
            </a:br>
            <a:r>
              <a:rPr lang="nl-NL" smtClean="0"/>
              <a:t>- Rundvet  </a:t>
            </a:r>
            <a:r>
              <a:rPr lang="nl-NL" dirty="0" smtClean="0"/>
              <a:t>(</a:t>
            </a:r>
            <a:r>
              <a:rPr lang="nl-NL" dirty="0" err="1" smtClean="0"/>
              <a:t>ossewit</a:t>
            </a:r>
            <a:r>
              <a:rPr lang="nl-NL" dirty="0" smtClean="0"/>
              <a:t>)</a:t>
            </a:r>
            <a:br>
              <a:rPr lang="nl-NL" dirty="0" smtClean="0"/>
            </a:br>
            <a:r>
              <a:rPr lang="nl-NL" dirty="0" smtClean="0"/>
              <a:t>- Varkensvet (reuzel)</a:t>
            </a:r>
            <a:br>
              <a:rPr lang="nl-NL" dirty="0" smtClean="0"/>
            </a:br>
            <a:r>
              <a:rPr lang="nl-NL" dirty="0" smtClean="0"/>
              <a:t>- melkvet </a:t>
            </a:r>
            <a:br>
              <a:rPr lang="nl-NL" dirty="0" smtClean="0"/>
            </a:br>
            <a:endParaRPr lang="nl-NL" dirty="0" smtClean="0"/>
          </a:p>
          <a:p>
            <a:r>
              <a:rPr lang="nl-NL" b="1" dirty="0" smtClean="0"/>
              <a:t>Plantaardige vetten: 	Spijsoliën</a:t>
            </a:r>
            <a:br>
              <a:rPr lang="nl-NL" b="1" dirty="0" smtClean="0"/>
            </a:br>
            <a:r>
              <a:rPr lang="nl-NL" dirty="0" smtClean="0"/>
              <a:t>- Kokosvet 			- zonnebloemolie</a:t>
            </a:r>
            <a:br>
              <a:rPr lang="nl-NL" dirty="0" smtClean="0"/>
            </a:br>
            <a:r>
              <a:rPr lang="nl-NL" dirty="0" smtClean="0"/>
              <a:t>- cacao vet 			- sojaolie</a:t>
            </a:r>
            <a:br>
              <a:rPr lang="nl-NL" dirty="0" smtClean="0"/>
            </a:br>
            <a:r>
              <a:rPr lang="nl-NL" dirty="0" smtClean="0"/>
              <a:t>- palmolie 			- olijfolie</a:t>
            </a:r>
            <a:br>
              <a:rPr lang="nl-NL" dirty="0" smtClean="0"/>
            </a:br>
            <a:r>
              <a:rPr lang="nl-NL" dirty="0"/>
              <a:t>	</a:t>
            </a:r>
            <a:r>
              <a:rPr lang="nl-NL" dirty="0" smtClean="0"/>
              <a:t> 			- walnotenolie</a:t>
            </a:r>
            <a:endParaRPr lang="nl-NL" dirty="0"/>
          </a:p>
        </p:txBody>
      </p:sp>
    </p:spTree>
    <p:extLst>
      <p:ext uri="{BB962C8B-B14F-4D97-AF65-F5344CB8AC3E}">
        <p14:creationId xmlns:p14="http://schemas.microsoft.com/office/powerpoint/2010/main" val="998708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Functies van vetten en vetzuren</a:t>
            </a:r>
            <a:endParaRPr lang="nl-NL" dirty="0"/>
          </a:p>
        </p:txBody>
      </p:sp>
      <p:sp>
        <p:nvSpPr>
          <p:cNvPr id="3" name="Tijdelijke aanduiding voor inhoud 2"/>
          <p:cNvSpPr>
            <a:spLocks noGrp="1"/>
          </p:cNvSpPr>
          <p:nvPr>
            <p:ph sz="quarter" idx="1"/>
          </p:nvPr>
        </p:nvSpPr>
        <p:spPr>
          <a:xfrm>
            <a:off x="914400" y="1447800"/>
            <a:ext cx="8229600" cy="5005536"/>
          </a:xfrm>
        </p:spPr>
        <p:txBody>
          <a:bodyPr>
            <a:normAutofit/>
          </a:bodyPr>
          <a:lstStyle/>
          <a:p>
            <a:r>
              <a:rPr lang="nl-NL" dirty="0" smtClean="0"/>
              <a:t>Brandstof </a:t>
            </a:r>
          </a:p>
          <a:p>
            <a:r>
              <a:rPr lang="nl-NL" dirty="0" smtClean="0"/>
              <a:t>Energiereserve</a:t>
            </a:r>
          </a:p>
          <a:p>
            <a:r>
              <a:rPr lang="nl-NL" dirty="0" smtClean="0"/>
              <a:t>Bouwstof</a:t>
            </a:r>
          </a:p>
          <a:p>
            <a:r>
              <a:rPr lang="nl-NL" dirty="0" smtClean="0"/>
              <a:t>Transport </a:t>
            </a:r>
            <a:r>
              <a:rPr lang="nl-NL" dirty="0" smtClean="0">
                <a:solidFill>
                  <a:schemeClr val="bg1"/>
                </a:solidFill>
              </a:rPr>
              <a:t>(</a:t>
            </a:r>
          </a:p>
          <a:p>
            <a:r>
              <a:rPr lang="nl-NL" dirty="0" smtClean="0"/>
              <a:t>Warmte-isolator </a:t>
            </a:r>
            <a:r>
              <a:rPr lang="nl-NL" dirty="0" smtClean="0">
                <a:solidFill>
                  <a:schemeClr val="bg1"/>
                </a:solidFill>
              </a:rPr>
              <a:t>(of stoten)</a:t>
            </a:r>
          </a:p>
          <a:p>
            <a:r>
              <a:rPr lang="nl-NL" dirty="0" smtClean="0"/>
              <a:t>Drager van vitaminen </a:t>
            </a:r>
            <a:r>
              <a:rPr lang="nl-NL" dirty="0" smtClean="0">
                <a:solidFill>
                  <a:schemeClr val="bg1"/>
                </a:solidFill>
              </a:rPr>
              <a:t>(</a:t>
            </a:r>
          </a:p>
          <a:p>
            <a:r>
              <a:rPr lang="nl-NL" dirty="0" smtClean="0"/>
              <a:t>Leveren </a:t>
            </a:r>
            <a:r>
              <a:rPr lang="nl-NL" dirty="0" smtClean="0"/>
              <a:t>van essentiële </a:t>
            </a:r>
            <a:r>
              <a:rPr lang="nl-NL" dirty="0" smtClean="0"/>
              <a:t>vetzuren</a:t>
            </a:r>
            <a:r>
              <a:rPr lang="nl-NL" dirty="0" smtClean="0">
                <a:solidFill>
                  <a:schemeClr val="bg1"/>
                </a:solidFill>
              </a:rPr>
              <a:t>.</a:t>
            </a:r>
            <a:endParaRPr lang="nl-NL" dirty="0" smtClean="0">
              <a:solidFill>
                <a:schemeClr val="bg1"/>
              </a:solidFill>
            </a:endParaRPr>
          </a:p>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a:p>
        </p:txBody>
      </p:sp>
      <p:sp>
        <p:nvSpPr>
          <p:cNvPr id="4" name="Rechthoek 3"/>
          <p:cNvSpPr/>
          <p:nvPr/>
        </p:nvSpPr>
        <p:spPr>
          <a:xfrm rot="21358258">
            <a:off x="2952803" y="4924552"/>
            <a:ext cx="5708614" cy="923330"/>
          </a:xfrm>
          <a:prstGeom prst="rect">
            <a:avLst/>
          </a:prstGeom>
          <a:noFill/>
        </p:spPr>
        <p:txBody>
          <a:bodyPr wrap="none" lIns="91440" tIns="45720" rIns="91440" bIns="45720">
            <a:spAutoFit/>
          </a:bodyPr>
          <a:lstStyle/>
          <a:p>
            <a:pPr algn="ctr"/>
            <a:r>
              <a:rPr lang="nl-NL"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1 gram vet </a:t>
            </a:r>
            <a:r>
              <a:rPr lang="nl-NL"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9kcal </a:t>
            </a:r>
            <a:endParaRPr lang="nl-NL"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1727459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Eigenschappen</a:t>
            </a:r>
            <a:endParaRPr lang="nl-NL" dirty="0"/>
          </a:p>
        </p:txBody>
      </p:sp>
      <p:sp>
        <p:nvSpPr>
          <p:cNvPr id="3" name="Tijdelijke aanduiding voor inhoud 2"/>
          <p:cNvSpPr>
            <a:spLocks noGrp="1"/>
          </p:cNvSpPr>
          <p:nvPr>
            <p:ph sz="quarter" idx="1"/>
          </p:nvPr>
        </p:nvSpPr>
        <p:spPr/>
        <p:txBody>
          <a:bodyPr/>
          <a:lstStyle/>
          <a:p>
            <a:r>
              <a:rPr lang="nl-NL" dirty="0" smtClean="0"/>
              <a:t>Onoplosbaar in water</a:t>
            </a:r>
          </a:p>
          <a:p>
            <a:r>
              <a:rPr lang="nl-NL" dirty="0" smtClean="0"/>
              <a:t>Geven smaak</a:t>
            </a:r>
          </a:p>
          <a:p>
            <a:r>
              <a:rPr lang="nl-NL" dirty="0"/>
              <a:t>G</a:t>
            </a:r>
            <a:r>
              <a:rPr lang="nl-NL" dirty="0" smtClean="0"/>
              <a:t>even verzadigingsgevoel</a:t>
            </a:r>
          </a:p>
          <a:p>
            <a:r>
              <a:rPr lang="nl-NL" dirty="0" smtClean="0"/>
              <a:t>Kunnen op hoge temperatuur worden verhit</a:t>
            </a:r>
          </a:p>
          <a:p>
            <a:r>
              <a:rPr lang="nl-NL" dirty="0" smtClean="0"/>
              <a:t>Vet kan bederven (ranzig worden)</a:t>
            </a:r>
            <a:endParaRPr lang="nl-NL" dirty="0"/>
          </a:p>
        </p:txBody>
      </p:sp>
    </p:spTree>
    <p:extLst>
      <p:ext uri="{BB962C8B-B14F-4D97-AF65-F5344CB8AC3E}">
        <p14:creationId xmlns:p14="http://schemas.microsoft.com/office/powerpoint/2010/main" val="1551108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Belangrijkste vetten</a:t>
            </a:r>
            <a:endParaRPr lang="nl-NL" dirty="0"/>
          </a:p>
        </p:txBody>
      </p:sp>
      <p:sp>
        <p:nvSpPr>
          <p:cNvPr id="3" name="Tijdelijke aanduiding voor inhoud 2"/>
          <p:cNvSpPr>
            <a:spLocks noGrp="1"/>
          </p:cNvSpPr>
          <p:nvPr>
            <p:ph sz="quarter" idx="1"/>
          </p:nvPr>
        </p:nvSpPr>
        <p:spPr>
          <a:xfrm>
            <a:off x="914400" y="1447800"/>
            <a:ext cx="8122096" cy="4572000"/>
          </a:xfrm>
        </p:spPr>
        <p:txBody>
          <a:bodyPr>
            <a:normAutofit/>
          </a:bodyPr>
          <a:lstStyle/>
          <a:p>
            <a:endParaRPr lang="nl-NL" dirty="0" smtClean="0"/>
          </a:p>
          <a:p>
            <a:r>
              <a:rPr lang="nl-NL" dirty="0" smtClean="0"/>
              <a:t>Triglyceriden ( lipiden, vetzuur)</a:t>
            </a:r>
          </a:p>
          <a:p>
            <a:r>
              <a:rPr lang="nl-NL" dirty="0" smtClean="0"/>
              <a:t>Fosfolipiden (vetachtige stof)</a:t>
            </a:r>
            <a:endParaRPr lang="nl-NL" dirty="0" smtClean="0">
              <a:solidFill>
                <a:schemeClr val="bg1">
                  <a:lumMod val="50000"/>
                </a:schemeClr>
              </a:solidFill>
            </a:endParaRPr>
          </a:p>
          <a:p>
            <a:r>
              <a:rPr lang="nl-NL" dirty="0" smtClean="0"/>
              <a:t>Cholesterol (vetachtige stof)</a:t>
            </a:r>
            <a:endParaRPr lang="nl-NL" dirty="0"/>
          </a:p>
        </p:txBody>
      </p:sp>
    </p:spTree>
    <p:extLst>
      <p:ext uri="{BB962C8B-B14F-4D97-AF65-F5344CB8AC3E}">
        <p14:creationId xmlns:p14="http://schemas.microsoft.com/office/powerpoint/2010/main" val="166456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Triglyceriden</a:t>
            </a:r>
            <a:endParaRPr lang="nl-NL" dirty="0"/>
          </a:p>
        </p:txBody>
      </p:sp>
      <p:sp>
        <p:nvSpPr>
          <p:cNvPr id="3" name="Tijdelijke aanduiding voor inhoud 2"/>
          <p:cNvSpPr>
            <a:spLocks noGrp="1"/>
          </p:cNvSpPr>
          <p:nvPr>
            <p:ph sz="quarter" idx="1"/>
          </p:nvPr>
        </p:nvSpPr>
        <p:spPr/>
        <p:txBody>
          <a:bodyPr>
            <a:normAutofit/>
          </a:bodyPr>
          <a:lstStyle/>
          <a:p>
            <a:r>
              <a:rPr lang="nl-NL" dirty="0" smtClean="0"/>
              <a:t>1 molecuul glycerol met 3 vetzuren</a:t>
            </a:r>
          </a:p>
          <a:p>
            <a:endParaRPr lang="nl-NL" dirty="0"/>
          </a:p>
          <a:p>
            <a:endParaRPr lang="nl-NL" dirty="0" smtClean="0"/>
          </a:p>
          <a:p>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139427"/>
            <a:ext cx="7416824" cy="3250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32897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mogen">
  <a:themeElements>
    <a:clrScheme name="Vermogen">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ermogen">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ermogen">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551</TotalTime>
  <Words>578</Words>
  <Application>Microsoft Office PowerPoint</Application>
  <PresentationFormat>Diavoorstelling (4:3)</PresentationFormat>
  <Paragraphs>160</Paragraphs>
  <Slides>30</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30</vt:i4>
      </vt:variant>
    </vt:vector>
  </HeadingPairs>
  <TitlesOfParts>
    <vt:vector size="36" baseType="lpstr">
      <vt:lpstr>Calibri</vt:lpstr>
      <vt:lpstr>Franklin Gothic Book</vt:lpstr>
      <vt:lpstr>Perpetua</vt:lpstr>
      <vt:lpstr>Wingdings</vt:lpstr>
      <vt:lpstr>Wingdings 2</vt:lpstr>
      <vt:lpstr>Vermogen</vt:lpstr>
      <vt:lpstr>Wat te doen vandaag</vt:lpstr>
      <vt:lpstr>VETTEN</vt:lpstr>
      <vt:lpstr>Zichtbare/onzichtbare vetten</vt:lpstr>
      <vt:lpstr>Zichtbaar/onzichtbaar vetten</vt:lpstr>
      <vt:lpstr>Dierlijk en plantaardig</vt:lpstr>
      <vt:lpstr>Functies van vetten en vetzuren</vt:lpstr>
      <vt:lpstr>Eigenschappen</vt:lpstr>
      <vt:lpstr>Belangrijkste vetten</vt:lpstr>
      <vt:lpstr>Triglyceriden</vt:lpstr>
      <vt:lpstr>Vetzuren</vt:lpstr>
      <vt:lpstr>Koolstofketen</vt:lpstr>
      <vt:lpstr>Koolstofketen</vt:lpstr>
      <vt:lpstr>Verbindingswijze</vt:lpstr>
      <vt:lpstr>Producten rijk aan verzadigd vet</vt:lpstr>
      <vt:lpstr>Verbindingswijze</vt:lpstr>
      <vt:lpstr>Enkelvoudig onverzadigd vet</vt:lpstr>
      <vt:lpstr>Verbindingswijze</vt:lpstr>
      <vt:lpstr>Meervoudig onverzadigd vet</vt:lpstr>
      <vt:lpstr>Fosfolipiden</vt:lpstr>
      <vt:lpstr>Cholesterol</vt:lpstr>
      <vt:lpstr>Cholesterol</vt:lpstr>
      <vt:lpstr>Cholesterol</vt:lpstr>
      <vt:lpstr>Hoge cholesterol</vt:lpstr>
      <vt:lpstr>Cholesterol</vt:lpstr>
      <vt:lpstr>Transvetzuren</vt:lpstr>
      <vt:lpstr>Industrieel ‘gehard’ vet</vt:lpstr>
      <vt:lpstr>Transvet op het etiket</vt:lpstr>
      <vt:lpstr>Omega 3 </vt:lpstr>
      <vt:lpstr>PowerPoint-presentatie</vt:lpstr>
      <vt:lpstr>PowerPoint-presentatie</vt:lpstr>
    </vt:vector>
  </TitlesOfParts>
  <Company>Helicon Opleidingen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VETTEN</dc:title>
  <dc:creator>Ilse Theuws</dc:creator>
  <cp:lastModifiedBy>Ilse Theuws</cp:lastModifiedBy>
  <cp:revision>46</cp:revision>
  <cp:lastPrinted>2013-09-09T07:39:51Z</cp:lastPrinted>
  <dcterms:created xsi:type="dcterms:W3CDTF">2011-09-27T07:47:28Z</dcterms:created>
  <dcterms:modified xsi:type="dcterms:W3CDTF">2015-09-23T09:40:41Z</dcterms:modified>
</cp:coreProperties>
</file>